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6" r:id="rId4"/>
    <p:sldId id="260" r:id="rId5"/>
    <p:sldId id="264"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1ED92F0-913D-4515-A58C-71041B42553C}"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3240956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D92F0-913D-4515-A58C-71041B42553C}"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3916868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D92F0-913D-4515-A58C-71041B42553C}"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11998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A1ED92F0-913D-4515-A58C-71041B42553C}"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1816718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1ED92F0-913D-4515-A58C-71041B42553C}" type="datetimeFigureOut">
              <a:rPr lang="en-US" smtClean="0"/>
              <a:t>9/17/2017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17707747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A1ED92F0-913D-4515-A58C-71041B42553C}"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3298280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A1ED92F0-913D-4515-A58C-71041B42553C}" type="datetimeFigureOut">
              <a:rPr lang="en-US" smtClean="0"/>
              <a:t>9/17/2017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590101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A1ED92F0-913D-4515-A58C-71041B42553C}" type="datetimeFigureOut">
              <a:rPr lang="en-US" smtClean="0"/>
              <a:t>9/17/2017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2445571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ED92F0-913D-4515-A58C-71041B42553C}" type="datetimeFigureOut">
              <a:rPr lang="en-US" smtClean="0"/>
              <a:t>9/17/2017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1640034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D92F0-913D-4515-A58C-71041B42553C}"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20734912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1ED92F0-913D-4515-A58C-71041B42553C}" type="datetimeFigureOut">
              <a:rPr lang="en-US" smtClean="0"/>
              <a:t>9/17/2017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6F3720-AEC8-4D2F-8579-BF06F67378C5}" type="slidenum">
              <a:rPr lang="en-US" smtClean="0"/>
              <a:t>‹#›</a:t>
            </a:fld>
            <a:endParaRPr lang="en-US"/>
          </a:p>
        </p:txBody>
      </p:sp>
    </p:spTree>
    <p:extLst>
      <p:ext uri="{BB962C8B-B14F-4D97-AF65-F5344CB8AC3E}">
        <p14:creationId xmlns:p14="http://schemas.microsoft.com/office/powerpoint/2010/main" val="67284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ED92F0-913D-4515-A58C-71041B42553C}" type="datetimeFigureOut">
              <a:rPr lang="en-US" smtClean="0"/>
              <a:t>9/17/2017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6F3720-AEC8-4D2F-8579-BF06F67378C5}" type="slidenum">
              <a:rPr lang="en-US" smtClean="0"/>
              <a:t>‹#›</a:t>
            </a:fld>
            <a:endParaRPr lang="en-US"/>
          </a:p>
        </p:txBody>
      </p:sp>
    </p:spTree>
    <p:extLst>
      <p:ext uri="{BB962C8B-B14F-4D97-AF65-F5344CB8AC3E}">
        <p14:creationId xmlns:p14="http://schemas.microsoft.com/office/powerpoint/2010/main" val="4134338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txBody>
          <a:bodyPr/>
          <a:lstStyle/>
          <a:p>
            <a:r>
              <a:rPr lang="en-US" dirty="0">
                <a:latin typeface="Stencil" panose="040409050D0802020404" pitchFamily="82" charset="0"/>
              </a:rPr>
              <a:t>YOYO 1. Spot the differences</a:t>
            </a:r>
            <a:br>
              <a:rPr lang="en-US" dirty="0">
                <a:latin typeface="Stencil" panose="040409050D0802020404" pitchFamily="82" charset="0"/>
              </a:rPr>
            </a:br>
            <a:r>
              <a:rPr lang="en-US" dirty="0">
                <a:latin typeface="Stencil" panose="040409050D0802020404" pitchFamily="82" charset="0"/>
              </a:rPr>
              <a:t>	    2. Turn In Timeline/</a:t>
            </a:r>
            <a:r>
              <a:rPr lang="en-US" dirty="0" err="1">
                <a:latin typeface="Stencil" panose="040409050D0802020404" pitchFamily="82" charset="0"/>
              </a:rPr>
              <a:t>sitn</a:t>
            </a:r>
            <a:r>
              <a:rPr lang="en-US" dirty="0">
                <a:latin typeface="Stencil" panose="040409050D0802020404" pitchFamily="82" charset="0"/>
              </a:rPr>
              <a:t> #2 </a:t>
            </a:r>
          </a:p>
        </p:txBody>
      </p:sp>
      <p:pic>
        <p:nvPicPr>
          <p:cNvPr id="3" name="Picture 2"/>
          <p:cNvPicPr>
            <a:picLocks noChangeAspect="1"/>
          </p:cNvPicPr>
          <p:nvPr/>
        </p:nvPicPr>
        <p:blipFill>
          <a:blip r:embed="rId2"/>
          <a:stretch>
            <a:fillRect/>
          </a:stretch>
        </p:blipFill>
        <p:spPr>
          <a:xfrm>
            <a:off x="1650931" y="1690688"/>
            <a:ext cx="4050154" cy="5130195"/>
          </a:xfrm>
          <a:prstGeom prst="rect">
            <a:avLst/>
          </a:prstGeom>
        </p:spPr>
      </p:pic>
      <p:pic>
        <p:nvPicPr>
          <p:cNvPr id="6" name="Picture 5"/>
          <p:cNvPicPr>
            <a:picLocks noChangeAspect="1"/>
          </p:cNvPicPr>
          <p:nvPr/>
        </p:nvPicPr>
        <p:blipFill>
          <a:blip r:embed="rId3"/>
          <a:stretch>
            <a:fillRect/>
          </a:stretch>
        </p:blipFill>
        <p:spPr>
          <a:xfrm>
            <a:off x="6493565" y="1690688"/>
            <a:ext cx="4028661" cy="5210212"/>
          </a:xfrm>
          <a:prstGeom prst="rect">
            <a:avLst/>
          </a:prstGeom>
        </p:spPr>
      </p:pic>
    </p:spTree>
    <p:extLst>
      <p:ext uri="{BB962C8B-B14F-4D97-AF65-F5344CB8AC3E}">
        <p14:creationId xmlns:p14="http://schemas.microsoft.com/office/powerpoint/2010/main" val="1167056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txBody>
          <a:bodyPr/>
          <a:lstStyle/>
          <a:p>
            <a:r>
              <a:rPr lang="en-US" dirty="0">
                <a:latin typeface="Stencil" panose="040409050D0802020404" pitchFamily="82" charset="0"/>
              </a:rPr>
              <a:t>YOYO – Spot the differences</a:t>
            </a:r>
          </a:p>
        </p:txBody>
      </p:sp>
      <p:pic>
        <p:nvPicPr>
          <p:cNvPr id="4" name="Picture 3"/>
          <p:cNvPicPr>
            <a:picLocks noChangeAspect="1"/>
          </p:cNvPicPr>
          <p:nvPr/>
        </p:nvPicPr>
        <p:blipFill>
          <a:blip r:embed="rId2"/>
          <a:stretch>
            <a:fillRect/>
          </a:stretch>
        </p:blipFill>
        <p:spPr>
          <a:xfrm>
            <a:off x="1549979" y="1690688"/>
            <a:ext cx="4119302" cy="5152666"/>
          </a:xfrm>
          <a:prstGeom prst="rect">
            <a:avLst/>
          </a:prstGeom>
        </p:spPr>
      </p:pic>
      <p:pic>
        <p:nvPicPr>
          <p:cNvPr id="5" name="Picture 4"/>
          <p:cNvPicPr>
            <a:picLocks noChangeAspect="1"/>
          </p:cNvPicPr>
          <p:nvPr/>
        </p:nvPicPr>
        <p:blipFill>
          <a:blip r:embed="rId3"/>
          <a:stretch>
            <a:fillRect/>
          </a:stretch>
        </p:blipFill>
        <p:spPr>
          <a:xfrm>
            <a:off x="6454506" y="1690688"/>
            <a:ext cx="4110332" cy="5169696"/>
          </a:xfrm>
          <a:prstGeom prst="rect">
            <a:avLst/>
          </a:prstGeom>
        </p:spPr>
      </p:pic>
    </p:spTree>
    <p:extLst>
      <p:ext uri="{BB962C8B-B14F-4D97-AF65-F5344CB8AC3E}">
        <p14:creationId xmlns:p14="http://schemas.microsoft.com/office/powerpoint/2010/main" val="3207662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36763"/>
            <a:ext cx="12192000" cy="2387600"/>
          </a:xfrm>
          <a:solidFill>
            <a:srgbClr val="00FFFF"/>
          </a:solidFill>
        </p:spPr>
        <p:txBody>
          <a:bodyPr/>
          <a:lstStyle/>
          <a:p>
            <a:r>
              <a:rPr lang="en-US" dirty="0">
                <a:latin typeface="Stencil" panose="040409050D0802020404" pitchFamily="82" charset="0"/>
              </a:rPr>
              <a:t>Aim: Who’s who at a crime scene?</a:t>
            </a:r>
          </a:p>
        </p:txBody>
      </p:sp>
      <p:sp>
        <p:nvSpPr>
          <p:cNvPr id="3" name="Subtitle 2"/>
          <p:cNvSpPr>
            <a:spLocks noGrp="1"/>
          </p:cNvSpPr>
          <p:nvPr>
            <p:ph type="subTitle" idx="1"/>
          </p:nvPr>
        </p:nvSpPr>
        <p:spPr>
          <a:xfrm>
            <a:off x="0" y="4424363"/>
            <a:ext cx="12192000" cy="413371"/>
          </a:xfrm>
          <a:solidFill>
            <a:schemeClr val="bg1"/>
          </a:solidFill>
        </p:spPr>
        <p:txBody>
          <a:bodyPr>
            <a:normAutofit lnSpcReduction="10000"/>
          </a:bodyPr>
          <a:lstStyle/>
          <a:p>
            <a:r>
              <a:rPr lang="en-US" dirty="0">
                <a:solidFill>
                  <a:srgbClr val="00FFFF"/>
                </a:solidFill>
                <a:latin typeface="Stencil" panose="040409050D0802020404" pitchFamily="82" charset="0"/>
              </a:rPr>
              <a:t>Scanlon/</a:t>
            </a:r>
            <a:r>
              <a:rPr lang="en-US" dirty="0" err="1">
                <a:solidFill>
                  <a:srgbClr val="00FFFF"/>
                </a:solidFill>
                <a:latin typeface="Stencil" panose="040409050D0802020404" pitchFamily="82" charset="0"/>
              </a:rPr>
              <a:t>Mammolito</a:t>
            </a:r>
            <a:endParaRPr lang="en-US" dirty="0">
              <a:solidFill>
                <a:srgbClr val="00FFFF"/>
              </a:solidFill>
              <a:latin typeface="Stencil" panose="040409050D0802020404" pitchFamily="82" charset="0"/>
            </a:endParaRPr>
          </a:p>
        </p:txBody>
      </p:sp>
    </p:spTree>
    <p:extLst>
      <p:ext uri="{BB962C8B-B14F-4D97-AF65-F5344CB8AC3E}">
        <p14:creationId xmlns:p14="http://schemas.microsoft.com/office/powerpoint/2010/main" val="894873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txBody>
          <a:bodyPr/>
          <a:lstStyle/>
          <a:p>
            <a:r>
              <a:rPr lang="en-US" dirty="0">
                <a:latin typeface="Stencil" panose="040409050D0802020404" pitchFamily="82" charset="0"/>
              </a:rPr>
              <a:t>Who’s Who at a crime scene: </a:t>
            </a:r>
            <a:br>
              <a:rPr lang="en-US" dirty="0">
                <a:latin typeface="Stencil" panose="040409050D0802020404" pitchFamily="82" charset="0"/>
              </a:rPr>
            </a:br>
            <a:r>
              <a:rPr lang="en-US" dirty="0">
                <a:latin typeface="Stencil" panose="040409050D0802020404" pitchFamily="82" charset="0"/>
              </a:rPr>
              <a:t>Jig Saw Activity</a:t>
            </a:r>
          </a:p>
        </p:txBody>
      </p:sp>
      <p:sp>
        <p:nvSpPr>
          <p:cNvPr id="3" name="Content Placeholder 2"/>
          <p:cNvSpPr>
            <a:spLocks noGrp="1"/>
          </p:cNvSpPr>
          <p:nvPr>
            <p:ph idx="1"/>
          </p:nvPr>
        </p:nvSpPr>
        <p:spPr>
          <a:xfrm>
            <a:off x="1682261" y="1895963"/>
            <a:ext cx="5042095" cy="4351338"/>
          </a:xfrm>
        </p:spPr>
        <p:txBody>
          <a:bodyPr>
            <a:normAutofit/>
          </a:bodyPr>
          <a:lstStyle/>
          <a:p>
            <a:r>
              <a:rPr lang="en-US" dirty="0">
                <a:solidFill>
                  <a:schemeClr val="bg1"/>
                </a:solidFill>
                <a:latin typeface="Rockwell" panose="02060603020205020403" pitchFamily="18" charset="0"/>
              </a:rPr>
              <a:t>Round 1: Meet with other people who are assigned to become the “expert” for the same topic</a:t>
            </a:r>
          </a:p>
          <a:p>
            <a:pPr marL="914400" lvl="1" indent="-457200">
              <a:buAutoNum type="arabicPeriod"/>
            </a:pPr>
            <a:r>
              <a:rPr lang="en-US" dirty="0">
                <a:solidFill>
                  <a:schemeClr val="bg1"/>
                </a:solidFill>
                <a:latin typeface="Rockwell" panose="02060603020205020403" pitchFamily="18" charset="0"/>
              </a:rPr>
              <a:t>Police Officer</a:t>
            </a:r>
          </a:p>
          <a:p>
            <a:pPr marL="914400" lvl="1" indent="-457200">
              <a:buAutoNum type="arabicPeriod"/>
            </a:pPr>
            <a:r>
              <a:rPr lang="en-US" dirty="0">
                <a:solidFill>
                  <a:schemeClr val="bg1"/>
                </a:solidFill>
                <a:latin typeface="Rockwell" panose="02060603020205020403" pitchFamily="18" charset="0"/>
              </a:rPr>
              <a:t>CSI Unit</a:t>
            </a:r>
          </a:p>
          <a:p>
            <a:pPr marL="914400" lvl="1" indent="-457200">
              <a:buAutoNum type="arabicPeriod"/>
            </a:pPr>
            <a:r>
              <a:rPr lang="en-US" dirty="0">
                <a:solidFill>
                  <a:schemeClr val="bg1"/>
                </a:solidFill>
                <a:latin typeface="Rockwell" panose="02060603020205020403" pitchFamily="18" charset="0"/>
              </a:rPr>
              <a:t>District Attorney</a:t>
            </a:r>
          </a:p>
          <a:p>
            <a:pPr marL="914400" lvl="1" indent="-457200">
              <a:buAutoNum type="arabicPeriod"/>
            </a:pPr>
            <a:r>
              <a:rPr lang="en-US" dirty="0">
                <a:solidFill>
                  <a:schemeClr val="bg1"/>
                </a:solidFill>
                <a:latin typeface="Rockwell" panose="02060603020205020403" pitchFamily="18" charset="0"/>
              </a:rPr>
              <a:t>Medical Examiner</a:t>
            </a:r>
          </a:p>
          <a:p>
            <a:pPr marL="914400" lvl="1" indent="-457200">
              <a:buAutoNum type="arabicPeriod"/>
            </a:pPr>
            <a:r>
              <a:rPr lang="en-US" dirty="0">
                <a:solidFill>
                  <a:schemeClr val="bg1"/>
                </a:solidFill>
                <a:latin typeface="Rockwell" panose="02060603020205020403" pitchFamily="18" charset="0"/>
              </a:rPr>
              <a:t>Specialist</a:t>
            </a:r>
          </a:p>
          <a:p>
            <a:pPr marL="914400" lvl="1" indent="-457200">
              <a:buAutoNum type="arabicPeriod"/>
            </a:pPr>
            <a:r>
              <a:rPr lang="en-US" dirty="0">
                <a:solidFill>
                  <a:schemeClr val="bg1"/>
                </a:solidFill>
                <a:latin typeface="Rockwell" panose="02060603020205020403" pitchFamily="18" charset="0"/>
              </a:rPr>
              <a:t>Detective</a:t>
            </a:r>
          </a:p>
          <a:p>
            <a:pPr lvl="1"/>
            <a:endParaRPr lang="en-US" dirty="0">
              <a:solidFill>
                <a:schemeClr val="bg1"/>
              </a:solidFill>
              <a:latin typeface="Rockwell" panose="02060603020205020403" pitchFamily="18" charset="0"/>
            </a:endParaRPr>
          </a:p>
        </p:txBody>
      </p:sp>
      <p:pic>
        <p:nvPicPr>
          <p:cNvPr id="5" name="Picture 4"/>
          <p:cNvPicPr>
            <a:picLocks noChangeAspect="1"/>
          </p:cNvPicPr>
          <p:nvPr/>
        </p:nvPicPr>
        <p:blipFill>
          <a:blip r:embed="rId2"/>
          <a:stretch>
            <a:fillRect/>
          </a:stretch>
        </p:blipFill>
        <p:spPr>
          <a:xfrm>
            <a:off x="6940061" y="1838019"/>
            <a:ext cx="3067050" cy="4467225"/>
          </a:xfrm>
          <a:prstGeom prst="rect">
            <a:avLst/>
          </a:prstGeom>
        </p:spPr>
      </p:pic>
    </p:spTree>
    <p:extLst>
      <p:ext uri="{BB962C8B-B14F-4D97-AF65-F5344CB8AC3E}">
        <p14:creationId xmlns:p14="http://schemas.microsoft.com/office/powerpoint/2010/main" val="181758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txBody>
          <a:bodyPr/>
          <a:lstStyle/>
          <a:p>
            <a:r>
              <a:rPr lang="en-US" dirty="0">
                <a:latin typeface="Stencil" panose="040409050D0802020404" pitchFamily="82" charset="0"/>
              </a:rPr>
              <a:t>Who’s Who at a crime scene: </a:t>
            </a:r>
            <a:br>
              <a:rPr lang="en-US" dirty="0">
                <a:latin typeface="Stencil" panose="040409050D0802020404" pitchFamily="82" charset="0"/>
              </a:rPr>
            </a:br>
            <a:r>
              <a:rPr lang="en-US" dirty="0">
                <a:latin typeface="Stencil" panose="040409050D0802020404" pitchFamily="82" charset="0"/>
              </a:rPr>
              <a:t>Jig Saw Activity</a:t>
            </a:r>
          </a:p>
        </p:txBody>
      </p:sp>
      <p:sp>
        <p:nvSpPr>
          <p:cNvPr id="4" name="Content Placeholder 2"/>
          <p:cNvSpPr txBox="1">
            <a:spLocks/>
          </p:cNvSpPr>
          <p:nvPr/>
        </p:nvSpPr>
        <p:spPr>
          <a:xfrm>
            <a:off x="1284850" y="1867828"/>
            <a:ext cx="553446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chemeClr val="bg1"/>
                </a:solidFill>
                <a:latin typeface="Rockwell" panose="02060603020205020403" pitchFamily="18" charset="0"/>
              </a:rPr>
              <a:t>Round 2: Meet with one “expert” for each topic.  Each student will be an expert on something and will explain their topic to the group.  If not explaining, you are listening and filling in the graphic organizer. </a:t>
            </a:r>
          </a:p>
          <a:p>
            <a:pPr lvl="1"/>
            <a:r>
              <a:rPr lang="en-US" dirty="0">
                <a:solidFill>
                  <a:schemeClr val="bg1"/>
                </a:solidFill>
                <a:latin typeface="Rockwell" panose="02060603020205020403" pitchFamily="18" charset="0"/>
              </a:rPr>
              <a:t>1 Police officer, 1 CSI Unit Official, 1 DA, 1 ME, 1 specialist, 1 Detective. </a:t>
            </a:r>
          </a:p>
        </p:txBody>
      </p:sp>
      <p:pic>
        <p:nvPicPr>
          <p:cNvPr id="6" name="Picture 5"/>
          <p:cNvPicPr>
            <a:picLocks noChangeAspect="1"/>
          </p:cNvPicPr>
          <p:nvPr/>
        </p:nvPicPr>
        <p:blipFill>
          <a:blip r:embed="rId2"/>
          <a:stretch>
            <a:fillRect/>
          </a:stretch>
        </p:blipFill>
        <p:spPr>
          <a:xfrm>
            <a:off x="7142431" y="1867828"/>
            <a:ext cx="3562350" cy="4552950"/>
          </a:xfrm>
          <a:prstGeom prst="rect">
            <a:avLst/>
          </a:prstGeom>
        </p:spPr>
      </p:pic>
    </p:spTree>
    <p:extLst>
      <p:ext uri="{BB962C8B-B14F-4D97-AF65-F5344CB8AC3E}">
        <p14:creationId xmlns:p14="http://schemas.microsoft.com/office/powerpoint/2010/main" val="187352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FFFF"/>
          </a:solidFill>
        </p:spPr>
        <p:txBody>
          <a:bodyPr/>
          <a:lstStyle/>
          <a:p>
            <a:r>
              <a:rPr lang="en-US" dirty="0">
                <a:latin typeface="Stencil" panose="040409050D0802020404" pitchFamily="82" charset="0"/>
              </a:rPr>
              <a:t>Before You Leave - Exit Ticket: </a:t>
            </a:r>
          </a:p>
        </p:txBody>
      </p:sp>
      <p:sp>
        <p:nvSpPr>
          <p:cNvPr id="3" name="Content Placeholder 2"/>
          <p:cNvSpPr>
            <a:spLocks noGrp="1"/>
          </p:cNvSpPr>
          <p:nvPr>
            <p:ph idx="1"/>
          </p:nvPr>
        </p:nvSpPr>
        <p:spPr>
          <a:xfrm>
            <a:off x="838200" y="1825625"/>
            <a:ext cx="10515600" cy="4800462"/>
          </a:xfrm>
        </p:spPr>
        <p:txBody>
          <a:bodyPr>
            <a:normAutofit fontScale="85000" lnSpcReduction="10000"/>
          </a:bodyPr>
          <a:lstStyle/>
          <a:p>
            <a:pPr marL="0" indent="0" algn="ctr">
              <a:buNone/>
            </a:pPr>
            <a:r>
              <a:rPr lang="en-US" b="1" dirty="0">
                <a:solidFill>
                  <a:schemeClr val="bg1"/>
                </a:solidFill>
                <a:latin typeface="Rockwell" panose="02060603020205020403" pitchFamily="18" charset="0"/>
              </a:rPr>
              <a:t>Reading the following scenarios, determine person who completes the job based on the information in your graphic organizer.</a:t>
            </a:r>
          </a:p>
          <a:p>
            <a:pPr marL="0" indent="0" algn="ctr">
              <a:buNone/>
            </a:pPr>
            <a:endParaRPr lang="en-US" b="1" dirty="0">
              <a:solidFill>
                <a:schemeClr val="bg1"/>
              </a:solidFill>
              <a:latin typeface="Rockwell" panose="02060603020205020403" pitchFamily="18" charset="0"/>
            </a:endParaRPr>
          </a:p>
          <a:p>
            <a:pPr marL="514350" indent="-514350">
              <a:buAutoNum type="arabicPeriod"/>
            </a:pPr>
            <a:r>
              <a:rPr lang="en-US" dirty="0">
                <a:solidFill>
                  <a:schemeClr val="bg1"/>
                </a:solidFill>
                <a:latin typeface="Rockwell" panose="02060603020205020403" pitchFamily="18" charset="0"/>
              </a:rPr>
              <a:t>Contacts a judge to receive a warrant to search a suspects house. </a:t>
            </a:r>
            <a:r>
              <a:rPr lang="en-US" dirty="0">
                <a:solidFill>
                  <a:srgbClr val="00FFFF"/>
                </a:solidFill>
                <a:latin typeface="Rockwell" panose="02060603020205020403" pitchFamily="18" charset="0"/>
              </a:rPr>
              <a:t>DISTRICT ATTORNEY</a:t>
            </a:r>
          </a:p>
          <a:p>
            <a:pPr marL="514350" indent="-514350">
              <a:buAutoNum type="arabicPeriod"/>
            </a:pPr>
            <a:r>
              <a:rPr lang="en-US" dirty="0">
                <a:solidFill>
                  <a:schemeClr val="bg1"/>
                </a:solidFill>
                <a:latin typeface="Rockwell" panose="02060603020205020403" pitchFamily="18" charset="0"/>
              </a:rPr>
              <a:t>Typically the first to arrive at the crime scene, and is responsible for securing the scene. </a:t>
            </a:r>
            <a:r>
              <a:rPr lang="en-US" dirty="0">
                <a:solidFill>
                  <a:srgbClr val="00FFFF"/>
                </a:solidFill>
                <a:latin typeface="Rockwell" panose="02060603020205020403" pitchFamily="18" charset="0"/>
              </a:rPr>
              <a:t>POLICE OFFICER</a:t>
            </a:r>
          </a:p>
          <a:p>
            <a:pPr marL="514350" indent="-514350">
              <a:buAutoNum type="arabicPeriod"/>
            </a:pPr>
            <a:r>
              <a:rPr lang="en-US" dirty="0">
                <a:solidFill>
                  <a:schemeClr val="bg1"/>
                </a:solidFill>
                <a:latin typeface="Rockwell" panose="02060603020205020403" pitchFamily="18" charset="0"/>
              </a:rPr>
              <a:t>May be called in specifically to identify a victim by analyzing the dental record. </a:t>
            </a:r>
            <a:r>
              <a:rPr lang="en-US" dirty="0">
                <a:solidFill>
                  <a:srgbClr val="00FFFF"/>
                </a:solidFill>
                <a:latin typeface="Rockwell" panose="02060603020205020403" pitchFamily="18" charset="0"/>
              </a:rPr>
              <a:t>SPECIALIST/FORENSIC ANTHROPOLOGIST</a:t>
            </a:r>
          </a:p>
          <a:p>
            <a:pPr marL="514350" indent="-514350">
              <a:buAutoNum type="arabicPeriod"/>
            </a:pPr>
            <a:r>
              <a:rPr lang="en-US" dirty="0">
                <a:solidFill>
                  <a:schemeClr val="bg1"/>
                </a:solidFill>
                <a:latin typeface="Rockwell" panose="02060603020205020403" pitchFamily="18" charset="0"/>
              </a:rPr>
              <a:t>Collects evidences and documents the crime scene. </a:t>
            </a:r>
            <a:r>
              <a:rPr lang="en-US" dirty="0">
                <a:solidFill>
                  <a:srgbClr val="00FFFF"/>
                </a:solidFill>
                <a:latin typeface="Rockwell" panose="02060603020205020403" pitchFamily="18" charset="0"/>
              </a:rPr>
              <a:t>CSI UNIT</a:t>
            </a:r>
          </a:p>
          <a:p>
            <a:pPr marL="514350" indent="-514350">
              <a:buAutoNum type="arabicPeriod"/>
            </a:pPr>
            <a:r>
              <a:rPr lang="en-US" dirty="0">
                <a:solidFill>
                  <a:schemeClr val="bg1"/>
                </a:solidFill>
                <a:latin typeface="Rockwell" panose="02060603020205020403" pitchFamily="18" charset="0"/>
              </a:rPr>
              <a:t>Conducts interviews with eyewitness, suspects, and follows leads based on evidence collected. </a:t>
            </a:r>
            <a:r>
              <a:rPr lang="en-US" dirty="0">
                <a:solidFill>
                  <a:srgbClr val="00FFFF"/>
                </a:solidFill>
                <a:latin typeface="Rockwell" panose="02060603020205020403" pitchFamily="18" charset="0"/>
              </a:rPr>
              <a:t>DETECTIVE</a:t>
            </a:r>
          </a:p>
          <a:p>
            <a:pPr marL="514350" indent="-514350">
              <a:buAutoNum type="arabicPeriod"/>
            </a:pPr>
            <a:r>
              <a:rPr lang="en-US" dirty="0">
                <a:solidFill>
                  <a:schemeClr val="bg1"/>
                </a:solidFill>
                <a:latin typeface="Rockwell" panose="02060603020205020403" pitchFamily="18" charset="0"/>
              </a:rPr>
              <a:t>Determines the cause of death of the victim. </a:t>
            </a:r>
            <a:r>
              <a:rPr lang="en-US" dirty="0">
                <a:solidFill>
                  <a:srgbClr val="00FFFF"/>
                </a:solidFill>
                <a:latin typeface="Rockwell" panose="02060603020205020403" pitchFamily="18" charset="0"/>
              </a:rPr>
              <a:t>MEDICAL EXAMINER</a:t>
            </a:r>
          </a:p>
          <a:p>
            <a:pPr marL="0" indent="0">
              <a:buNone/>
            </a:pPr>
            <a:endParaRPr lang="en-US" dirty="0">
              <a:solidFill>
                <a:schemeClr val="bg1"/>
              </a:solidFill>
              <a:latin typeface="Rockwell" panose="02060603020205020403" pitchFamily="18" charset="0"/>
            </a:endParaRPr>
          </a:p>
        </p:txBody>
      </p:sp>
      <p:sp>
        <p:nvSpPr>
          <p:cNvPr id="4" name="Rectangle 3"/>
          <p:cNvSpPr/>
          <p:nvPr/>
        </p:nvSpPr>
        <p:spPr>
          <a:xfrm>
            <a:off x="1457738" y="3273288"/>
            <a:ext cx="3034749" cy="318052"/>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4207564" y="3975652"/>
            <a:ext cx="2537793" cy="291548"/>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78694" y="4683611"/>
            <a:ext cx="6115880" cy="355392"/>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8766311" y="5039003"/>
            <a:ext cx="1318593" cy="375541"/>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5579165" y="5813222"/>
            <a:ext cx="1775793" cy="318052"/>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39877" y="6179519"/>
            <a:ext cx="3041375" cy="327298"/>
          </a:xfrm>
          <a:prstGeom prst="rect">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6875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6"/>
                                        </p:tgtEl>
                                        <p:attrNameLst>
                                          <p:attrName>ppt_x</p:attrName>
                                        </p:attrNameLst>
                                      </p:cBhvr>
                                      <p:tavLst>
                                        <p:tav tm="0">
                                          <p:val>
                                            <p:strVal val="ppt_x"/>
                                          </p:val>
                                        </p:tav>
                                        <p:tav tm="100000">
                                          <p:val>
                                            <p:strVal val="ppt_x"/>
                                          </p:val>
                                        </p:tav>
                                      </p:tavLst>
                                    </p:anim>
                                    <p:anim calcmode="lin" valueType="num">
                                      <p:cBhvr additive="base">
                                        <p:cTn id="19" dur="500"/>
                                        <p:tgtEl>
                                          <p:spTgt spid="6"/>
                                        </p:tgtEl>
                                        <p:attrNameLst>
                                          <p:attrName>ppt_y</p:attrName>
                                        </p:attrNameLst>
                                      </p:cBhvr>
                                      <p:tavLst>
                                        <p:tav tm="0">
                                          <p:val>
                                            <p:strVal val="ppt_y"/>
                                          </p:val>
                                        </p:tav>
                                        <p:tav tm="100000">
                                          <p:val>
                                            <p:strVal val="1+ppt_h/2"/>
                                          </p:val>
                                        </p:tav>
                                      </p:tavLst>
                                    </p:anim>
                                    <p:set>
                                      <p:cBhvr>
                                        <p:cTn id="20" dur="1" fill="hold">
                                          <p:stCondLst>
                                            <p:cond delay="499"/>
                                          </p:stCondLst>
                                        </p:cTn>
                                        <p:tgtEl>
                                          <p:spTgt spid="6"/>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7"/>
                                        </p:tgtEl>
                                        <p:attrNameLst>
                                          <p:attrName>ppt_x</p:attrName>
                                        </p:attrNameLst>
                                      </p:cBhvr>
                                      <p:tavLst>
                                        <p:tav tm="0">
                                          <p:val>
                                            <p:strVal val="ppt_x"/>
                                          </p:val>
                                        </p:tav>
                                        <p:tav tm="100000">
                                          <p:val>
                                            <p:strVal val="ppt_x"/>
                                          </p:val>
                                        </p:tav>
                                      </p:tavLst>
                                    </p:anim>
                                    <p:anim calcmode="lin" valueType="num">
                                      <p:cBhvr additive="base">
                                        <p:cTn id="25" dur="500"/>
                                        <p:tgtEl>
                                          <p:spTgt spid="7"/>
                                        </p:tgtEl>
                                        <p:attrNameLst>
                                          <p:attrName>ppt_y</p:attrName>
                                        </p:attrNameLst>
                                      </p:cBhvr>
                                      <p:tavLst>
                                        <p:tav tm="0">
                                          <p:val>
                                            <p:strVal val="ppt_y"/>
                                          </p:val>
                                        </p:tav>
                                        <p:tav tm="100000">
                                          <p:val>
                                            <p:strVal val="1+ppt_h/2"/>
                                          </p:val>
                                        </p:tav>
                                      </p:tavLst>
                                    </p:anim>
                                    <p:set>
                                      <p:cBhvr>
                                        <p:cTn id="26" dur="1" fill="hold">
                                          <p:stCondLst>
                                            <p:cond delay="499"/>
                                          </p:stCondLst>
                                        </p:cTn>
                                        <p:tgtEl>
                                          <p:spTgt spid="7"/>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 presetClass="exit" presetSubtype="4" fill="hold" grpId="0" nodeType="clickEffect">
                                  <p:stCondLst>
                                    <p:cond delay="0"/>
                                  </p:stCondLst>
                                  <p:childTnLst>
                                    <p:anim calcmode="lin" valueType="num">
                                      <p:cBhvr additive="base">
                                        <p:cTn id="30" dur="500"/>
                                        <p:tgtEl>
                                          <p:spTgt spid="8"/>
                                        </p:tgtEl>
                                        <p:attrNameLst>
                                          <p:attrName>ppt_x</p:attrName>
                                        </p:attrNameLst>
                                      </p:cBhvr>
                                      <p:tavLst>
                                        <p:tav tm="0">
                                          <p:val>
                                            <p:strVal val="ppt_x"/>
                                          </p:val>
                                        </p:tav>
                                        <p:tav tm="100000">
                                          <p:val>
                                            <p:strVal val="ppt_x"/>
                                          </p:val>
                                        </p:tav>
                                      </p:tavLst>
                                    </p:anim>
                                    <p:anim calcmode="lin" valueType="num">
                                      <p:cBhvr additive="base">
                                        <p:cTn id="31" dur="500"/>
                                        <p:tgtEl>
                                          <p:spTgt spid="8"/>
                                        </p:tgtEl>
                                        <p:attrNameLst>
                                          <p:attrName>ppt_y</p:attrName>
                                        </p:attrNameLst>
                                      </p:cBhvr>
                                      <p:tavLst>
                                        <p:tav tm="0">
                                          <p:val>
                                            <p:strVal val="ppt_y"/>
                                          </p:val>
                                        </p:tav>
                                        <p:tav tm="100000">
                                          <p:val>
                                            <p:strVal val="1+ppt_h/2"/>
                                          </p:val>
                                        </p:tav>
                                      </p:tavLst>
                                    </p:anim>
                                    <p:set>
                                      <p:cBhvr>
                                        <p:cTn id="32" dur="1" fill="hold">
                                          <p:stCondLst>
                                            <p:cond delay="499"/>
                                          </p:stCondLst>
                                        </p:cTn>
                                        <p:tgtEl>
                                          <p:spTgt spid="8"/>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0" nodeType="clickEffect">
                                  <p:stCondLst>
                                    <p:cond delay="0"/>
                                  </p:stCondLst>
                                  <p:childTnLst>
                                    <p:anim calcmode="lin" valueType="num">
                                      <p:cBhvr additive="base">
                                        <p:cTn id="36" dur="500"/>
                                        <p:tgtEl>
                                          <p:spTgt spid="9"/>
                                        </p:tgtEl>
                                        <p:attrNameLst>
                                          <p:attrName>ppt_x</p:attrName>
                                        </p:attrNameLst>
                                      </p:cBhvr>
                                      <p:tavLst>
                                        <p:tav tm="0">
                                          <p:val>
                                            <p:strVal val="ppt_x"/>
                                          </p:val>
                                        </p:tav>
                                        <p:tav tm="100000">
                                          <p:val>
                                            <p:strVal val="ppt_x"/>
                                          </p:val>
                                        </p:tav>
                                      </p:tavLst>
                                    </p:anim>
                                    <p:anim calcmode="lin" valueType="num">
                                      <p:cBhvr additive="base">
                                        <p:cTn id="37" dur="500"/>
                                        <p:tgtEl>
                                          <p:spTgt spid="9"/>
                                        </p:tgtEl>
                                        <p:attrNameLst>
                                          <p:attrName>ppt_y</p:attrName>
                                        </p:attrNameLst>
                                      </p:cBhvr>
                                      <p:tavLst>
                                        <p:tav tm="0">
                                          <p:val>
                                            <p:strVal val="ppt_y"/>
                                          </p:val>
                                        </p:tav>
                                        <p:tav tm="100000">
                                          <p:val>
                                            <p:strVal val="1+ppt_h/2"/>
                                          </p:val>
                                        </p:tav>
                                      </p:tavLst>
                                    </p:anim>
                                    <p:set>
                                      <p:cBhvr>
                                        <p:cTn id="38"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246</Words>
  <Application>Microsoft Office PowerPoint</Application>
  <PresentationFormat>Widescreen</PresentationFormat>
  <Paragraphs>24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Rockwell</vt:lpstr>
      <vt:lpstr>Stencil</vt:lpstr>
      <vt:lpstr>Office Theme</vt:lpstr>
      <vt:lpstr>YOYO 1. Spot the differences      2. Turn In Timeline/sitn #2 </vt:lpstr>
      <vt:lpstr>YOYO – Spot the differences</vt:lpstr>
      <vt:lpstr>Aim: Who’s who at a crime scene?</vt:lpstr>
      <vt:lpstr>Who’s Who at a crime scene:  Jig Saw Activity</vt:lpstr>
      <vt:lpstr>Who’s Who at a crime scene:  Jig Saw Activity</vt:lpstr>
      <vt:lpstr>Before You Leave - Exit Ticket: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YOYO – Spot the differences</dc:title>
  <dc:creator>Lauren Scanlon</dc:creator>
  <cp:lastModifiedBy>Lauren Scanlon</cp:lastModifiedBy>
  <cp:revision>4</cp:revision>
  <dcterms:created xsi:type="dcterms:W3CDTF">2017-09-17T23:50:12Z</dcterms:created>
  <dcterms:modified xsi:type="dcterms:W3CDTF">2017-09-18T00:12:25Z</dcterms:modified>
</cp:coreProperties>
</file>