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63" r:id="rId5"/>
    <p:sldId id="261" r:id="rId6"/>
    <p:sldId id="262" r:id="rId7"/>
    <p:sldId id="260"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2" d="100"/>
          <a:sy n="72"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77778ABE-75F9-41BB-987E-F0D081E5D9C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3391578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7778ABE-75F9-41BB-987E-F0D081E5D9C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271767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7778ABE-75F9-41BB-987E-F0D081E5D9C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1592182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77778ABE-75F9-41BB-987E-F0D081E5D9C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570570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7778ABE-75F9-41BB-987E-F0D081E5D9CA}" type="datetimeFigureOut">
              <a:rPr lang="en-US" smtClean="0"/>
              <a:t>9/18/2017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350151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77778ABE-75F9-41BB-987E-F0D081E5D9CA}"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357872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77778ABE-75F9-41BB-987E-F0D081E5D9CA}" type="datetimeFigureOut">
              <a:rPr lang="en-US" smtClean="0"/>
              <a:t>9/18/2017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190922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77778ABE-75F9-41BB-987E-F0D081E5D9CA}" type="datetimeFigureOut">
              <a:rPr lang="en-US" smtClean="0"/>
              <a:t>9/18/2017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4207745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78ABE-75F9-41BB-987E-F0D081E5D9CA}" type="datetimeFigureOut">
              <a:rPr lang="en-US" smtClean="0"/>
              <a:t>9/18/2017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2706627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778ABE-75F9-41BB-987E-F0D081E5D9CA}"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32386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7778ABE-75F9-41BB-987E-F0D081E5D9CA}" type="datetimeFigureOut">
              <a:rPr lang="en-US" smtClean="0"/>
              <a:t>9/18/2017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7FCF8-5E2E-4AD1-B1D0-0012267CBC32}" type="slidenum">
              <a:rPr lang="en-US" smtClean="0"/>
              <a:t>‹#›</a:t>
            </a:fld>
            <a:endParaRPr lang="en-US"/>
          </a:p>
        </p:txBody>
      </p:sp>
    </p:spTree>
    <p:extLst>
      <p:ext uri="{BB962C8B-B14F-4D97-AF65-F5344CB8AC3E}">
        <p14:creationId xmlns:p14="http://schemas.microsoft.com/office/powerpoint/2010/main" val="397471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78ABE-75F9-41BB-987E-F0D081E5D9CA}" type="datetimeFigureOut">
              <a:rPr lang="en-US" smtClean="0"/>
              <a:t>9/18/2017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F7FCF8-5E2E-4AD1-B1D0-0012267CBC32}" type="slidenum">
              <a:rPr lang="en-US" smtClean="0"/>
              <a:t>‹#›</a:t>
            </a:fld>
            <a:endParaRPr lang="en-US"/>
          </a:p>
        </p:txBody>
      </p:sp>
    </p:spTree>
    <p:extLst>
      <p:ext uri="{BB962C8B-B14F-4D97-AF65-F5344CB8AC3E}">
        <p14:creationId xmlns:p14="http://schemas.microsoft.com/office/powerpoint/2010/main" val="3478729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Yoyo:</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Rectangle 1"/>
          <p:cNvSpPr>
            <a:spLocks noChangeArrowheads="1"/>
          </p:cNvSpPr>
          <p:nvPr/>
        </p:nvSpPr>
        <p:spPr bwMode="auto">
          <a:xfrm>
            <a:off x="838200" y="2060020"/>
            <a:ext cx="10515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a:solidFill>
                  <a:srgbClr val="CC00FF"/>
                </a:solidFill>
                <a:latin typeface="Rockwell" panose="02060603020205020403" pitchFamily="18" charset="0"/>
              </a:rPr>
              <a:t>QUESTION</a:t>
            </a:r>
            <a:r>
              <a:rPr kumimoji="0" lang="en-US" altLang="en-US" sz="2400" b="0" i="0" u="none" strike="noStrike" cap="none" normalizeH="0" baseline="0" dirty="0">
                <a:ln>
                  <a:noFill/>
                </a:ln>
                <a:solidFill>
                  <a:srgbClr val="CC00FF"/>
                </a:solidFill>
                <a:effectLst/>
                <a:latin typeface="Rockwell" panose="02060603020205020403" pitchFamily="18" charset="0"/>
              </a:rPr>
              <a:t>:</a:t>
            </a:r>
            <a:r>
              <a:rPr kumimoji="0" lang="en-US" altLang="en-US" sz="2400" b="0" i="0" u="none" strike="noStrike" cap="none" normalizeH="0" dirty="0">
                <a:ln>
                  <a:noFill/>
                </a:ln>
                <a:solidFill>
                  <a:srgbClr val="CC00FF"/>
                </a:solidFill>
                <a:effectLst/>
                <a:latin typeface="Rockwell" panose="02060603020205020403" pitchFamily="18" charset="0"/>
              </a:rPr>
              <a:t> </a:t>
            </a:r>
            <a:endParaRPr kumimoji="0" lang="en-US" altLang="en-US" sz="2400" b="0" i="0" u="none" strike="noStrike" cap="none" normalizeH="0" baseline="0" dirty="0">
              <a:ln>
                <a:noFill/>
              </a:ln>
              <a:solidFill>
                <a:srgbClr val="CC00FF"/>
              </a:solidFill>
              <a:effectLst/>
              <a:latin typeface="Rockwell" panose="020606030202050204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bg1"/>
                </a:solidFill>
                <a:effectLst/>
                <a:latin typeface="Rockwell" panose="02060603020205020403" pitchFamily="18" charset="0"/>
              </a:rPr>
              <a:t>A man went into a party and drank some of the punch. He then left early. Everyone at the party who drunk the punch subsequently died of poisoning. Why did the man not die?</a:t>
            </a:r>
          </a:p>
        </p:txBody>
      </p:sp>
      <p:sp>
        <p:nvSpPr>
          <p:cNvPr id="9" name="Rectangle 1"/>
          <p:cNvSpPr>
            <a:spLocks noChangeArrowheads="1"/>
          </p:cNvSpPr>
          <p:nvPr/>
        </p:nvSpPr>
        <p:spPr bwMode="auto">
          <a:xfrm>
            <a:off x="838200" y="3960887"/>
            <a:ext cx="10515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CC00FF"/>
                </a:solidFill>
                <a:effectLst/>
                <a:latin typeface="Rockwell" panose="02060603020205020403" pitchFamily="18" charset="0"/>
              </a:rPr>
              <a:t>ANSWER:</a:t>
            </a:r>
            <a:r>
              <a:rPr kumimoji="0" lang="en-US" altLang="en-US" sz="2400" b="0" i="0" u="none" strike="noStrike" cap="none" normalizeH="0" dirty="0">
                <a:ln>
                  <a:noFill/>
                </a:ln>
                <a:solidFill>
                  <a:srgbClr val="CC00FF"/>
                </a:solidFill>
                <a:effectLst/>
                <a:latin typeface="Rockwell" panose="02060603020205020403" pitchFamily="18" charset="0"/>
              </a:rPr>
              <a:t> </a:t>
            </a:r>
            <a:endParaRPr kumimoji="0" lang="en-US" altLang="en-US" sz="2400" b="0" i="0" u="none" strike="noStrike" cap="none" normalizeH="0" baseline="0" dirty="0">
              <a:ln>
                <a:noFill/>
              </a:ln>
              <a:solidFill>
                <a:srgbClr val="CC00FF"/>
              </a:solidFill>
              <a:effectLst/>
              <a:latin typeface="Rockwell" panose="02060603020205020403" pitchFamily="18" charset="0"/>
            </a:endParaRPr>
          </a:p>
          <a:p>
            <a:pPr lvl="0" eaLnBrk="0" fontAlgn="base" hangingPunct="0">
              <a:spcBef>
                <a:spcPct val="0"/>
              </a:spcBef>
              <a:spcAft>
                <a:spcPct val="0"/>
              </a:spcAft>
            </a:pPr>
            <a:r>
              <a:rPr kumimoji="0" lang="en-US" altLang="en-US" sz="2400" b="0" i="0" u="none" strike="noStrike" cap="none" normalizeH="0" baseline="0" dirty="0">
                <a:ln>
                  <a:noFill/>
                </a:ln>
                <a:solidFill>
                  <a:schemeClr val="bg1"/>
                </a:solidFill>
                <a:effectLst/>
                <a:latin typeface="Rockwell" panose="02060603020205020403" pitchFamily="18" charset="0"/>
              </a:rPr>
              <a:t>The poison from the punch came from the ice cubes. When the man drank the punch, the ice was fully frozen. Gradually, as the ice cubes melted the poison was released into the punch.</a:t>
            </a:r>
          </a:p>
        </p:txBody>
      </p:sp>
    </p:spTree>
    <p:extLst>
      <p:ext uri="{BB962C8B-B14F-4D97-AF65-F5344CB8AC3E}">
        <p14:creationId xmlns:p14="http://schemas.microsoft.com/office/powerpoint/2010/main" val="425365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Property Crime?</a:t>
            </a:r>
          </a:p>
        </p:txBody>
      </p:sp>
      <p:sp>
        <p:nvSpPr>
          <p:cNvPr id="3" name="Content Placeholder 2"/>
          <p:cNvSpPr>
            <a:spLocks noGrp="1"/>
          </p:cNvSpPr>
          <p:nvPr>
            <p:ph idx="1"/>
          </p:nvPr>
        </p:nvSpPr>
        <p:spPr/>
        <p:txBody>
          <a:bodyPr/>
          <a:lstStyle/>
          <a:p>
            <a:r>
              <a:rPr lang="en-US" dirty="0">
                <a:solidFill>
                  <a:srgbClr val="CC00FF"/>
                </a:solidFill>
                <a:latin typeface="Rockwell" panose="02060603020205020403" pitchFamily="18" charset="0"/>
              </a:rPr>
              <a:t>Arson</a:t>
            </a:r>
            <a:r>
              <a:rPr lang="en-US" dirty="0">
                <a:solidFill>
                  <a:schemeClr val="bg1"/>
                </a:solidFill>
                <a:latin typeface="Rockwell" panose="02060603020205020403" pitchFamily="18" charset="0"/>
              </a:rPr>
              <a:t> - the willful and malicious burning or charring of property or structure</a:t>
            </a:r>
          </a:p>
          <a:p>
            <a:r>
              <a:rPr lang="en-US" dirty="0">
                <a:solidFill>
                  <a:srgbClr val="CC00FF"/>
                </a:solidFill>
                <a:latin typeface="Rockwell" panose="02060603020205020403" pitchFamily="18" charset="0"/>
              </a:rPr>
              <a:t>Embezzlement</a:t>
            </a:r>
            <a:r>
              <a:rPr lang="en-US" dirty="0">
                <a:solidFill>
                  <a:schemeClr val="bg1"/>
                </a:solidFill>
                <a:latin typeface="Rockwell" panose="02060603020205020403" pitchFamily="18" charset="0"/>
              </a:rPr>
              <a:t> - Fraudulent conversion of funds from the rightful owner’s name to another person by someone who had a right to possess the funds, such as a trustee or a bank</a:t>
            </a:r>
          </a:p>
          <a:p>
            <a:r>
              <a:rPr lang="en-US" dirty="0">
                <a:solidFill>
                  <a:srgbClr val="CC00FF"/>
                </a:solidFill>
                <a:latin typeface="Rockwell" panose="02060603020205020403" pitchFamily="18" charset="0"/>
              </a:rPr>
              <a:t>Forgery</a:t>
            </a:r>
            <a:r>
              <a:rPr lang="en-US" dirty="0">
                <a:solidFill>
                  <a:schemeClr val="bg1"/>
                </a:solidFill>
                <a:latin typeface="Rockwell" panose="02060603020205020403" pitchFamily="18" charset="0"/>
              </a:rPr>
              <a:t> - the creation, altering, forging, or imitating of any document with the intent to defraud another person</a:t>
            </a:r>
          </a:p>
          <a:p>
            <a:r>
              <a:rPr lang="en-US" dirty="0">
                <a:solidFill>
                  <a:srgbClr val="CC00FF"/>
                </a:solidFill>
                <a:latin typeface="Rockwell" panose="02060603020205020403" pitchFamily="18" charset="0"/>
              </a:rPr>
              <a:t>Receipt of Stolen Goods </a:t>
            </a:r>
            <a:r>
              <a:rPr lang="en-US" dirty="0">
                <a:solidFill>
                  <a:schemeClr val="bg1"/>
                </a:solidFill>
                <a:latin typeface="Rockwell" panose="02060603020205020403" pitchFamily="18" charset="0"/>
              </a:rPr>
              <a:t>- purchase or accept property that you know or believe was obtained through theft</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3392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an inchoate Crime?</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“Inchoate” translates into “</a:t>
            </a:r>
            <a:r>
              <a:rPr lang="en-US" dirty="0">
                <a:solidFill>
                  <a:srgbClr val="CC00FF"/>
                </a:solidFill>
                <a:latin typeface="Rockwell" panose="02060603020205020403" pitchFamily="18" charset="0"/>
              </a:rPr>
              <a:t>incomplete</a:t>
            </a:r>
            <a:r>
              <a:rPr lang="en-US" dirty="0">
                <a:solidFill>
                  <a:schemeClr val="bg1"/>
                </a:solidFill>
                <a:latin typeface="Rockwell" panose="02060603020205020403" pitchFamily="18" charset="0"/>
              </a:rPr>
              <a:t>”, meaning crimes that were begun, but not completed. This requires that a person take a substantial step to complete a crime, as opposed to just “intend” to commit a crime. Inchoate crimes include: </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5021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an inchoate Crime?</a:t>
            </a:r>
          </a:p>
        </p:txBody>
      </p:sp>
      <p:sp>
        <p:nvSpPr>
          <p:cNvPr id="3" name="Content Placeholder 2"/>
          <p:cNvSpPr>
            <a:spLocks noGrp="1"/>
          </p:cNvSpPr>
          <p:nvPr>
            <p:ph idx="1"/>
          </p:nvPr>
        </p:nvSpPr>
        <p:spPr/>
        <p:txBody>
          <a:bodyPr/>
          <a:lstStyle/>
          <a:p>
            <a:r>
              <a:rPr lang="en-US" dirty="0">
                <a:solidFill>
                  <a:srgbClr val="CC00FF"/>
                </a:solidFill>
                <a:latin typeface="Rockwell" panose="02060603020205020403" pitchFamily="18" charset="0"/>
              </a:rPr>
              <a:t>Attempt</a:t>
            </a:r>
            <a:r>
              <a:rPr lang="en-US" dirty="0">
                <a:solidFill>
                  <a:schemeClr val="bg1"/>
                </a:solidFill>
                <a:latin typeface="Rockwell" panose="02060603020205020403" pitchFamily="18" charset="0"/>
              </a:rPr>
              <a:t> – any crime that is attempted like “attempted robbery”</a:t>
            </a:r>
          </a:p>
          <a:p>
            <a:r>
              <a:rPr lang="en-US" dirty="0">
                <a:solidFill>
                  <a:srgbClr val="CC00FF"/>
                </a:solidFill>
                <a:latin typeface="Rockwell" panose="02060603020205020403" pitchFamily="18" charset="0"/>
              </a:rPr>
              <a:t>Solicitation</a:t>
            </a:r>
            <a:r>
              <a:rPr lang="en-US" dirty="0">
                <a:solidFill>
                  <a:schemeClr val="bg1"/>
                </a:solidFill>
                <a:latin typeface="Rockwell" panose="02060603020205020403" pitchFamily="18" charset="0"/>
              </a:rPr>
              <a:t> - when someone asks, requests, hires, commands, or encourages someone else to commit a crime, such as murder or prostitution</a:t>
            </a:r>
          </a:p>
          <a:p>
            <a:r>
              <a:rPr lang="en-US" dirty="0">
                <a:solidFill>
                  <a:srgbClr val="CC00FF"/>
                </a:solidFill>
                <a:latin typeface="Rockwell" panose="02060603020205020403" pitchFamily="18" charset="0"/>
              </a:rPr>
              <a:t>Conspiracy</a:t>
            </a:r>
            <a:r>
              <a:rPr lang="en-US" dirty="0">
                <a:solidFill>
                  <a:schemeClr val="bg1"/>
                </a:solidFill>
                <a:latin typeface="Rockwell" panose="02060603020205020403" pitchFamily="18" charset="0"/>
              </a:rPr>
              <a:t> - the term for a broad category of crimes involving multiple actors coming together to engage in criminal activity</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22039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statutory Crime?</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A </a:t>
            </a:r>
            <a:r>
              <a:rPr lang="en-US" dirty="0">
                <a:solidFill>
                  <a:srgbClr val="CC00FF"/>
                </a:solidFill>
                <a:latin typeface="Rockwell" panose="02060603020205020403" pitchFamily="18" charset="0"/>
              </a:rPr>
              <a:t>violation of a specific state or federal statute </a:t>
            </a:r>
            <a:r>
              <a:rPr lang="en-US" dirty="0">
                <a:solidFill>
                  <a:schemeClr val="bg1"/>
                </a:solidFill>
                <a:latin typeface="Rockwell" panose="02060603020205020403" pitchFamily="18" charset="0"/>
              </a:rPr>
              <a:t>and can involve either property offenses or personal offense. Statutory crimes include:</a:t>
            </a:r>
          </a:p>
          <a:p>
            <a:pPr lvl="1"/>
            <a:r>
              <a:rPr lang="en-US" dirty="0">
                <a:solidFill>
                  <a:schemeClr val="bg1"/>
                </a:solidFill>
                <a:latin typeface="Rockwell" panose="02060603020205020403" pitchFamily="18" charset="0"/>
              </a:rPr>
              <a:t>Alcohol-related crimes such as DUI</a:t>
            </a:r>
          </a:p>
          <a:p>
            <a:pPr lvl="1"/>
            <a:r>
              <a:rPr lang="en-US" dirty="0">
                <a:solidFill>
                  <a:schemeClr val="bg1"/>
                </a:solidFill>
                <a:latin typeface="Rockwell" panose="02060603020205020403" pitchFamily="18" charset="0"/>
              </a:rPr>
              <a:t>Selling alcohol to a minor</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37779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Seriousness of a Crime: Felony vs. Misdemeanor</a:t>
            </a:r>
          </a:p>
        </p:txBody>
      </p:sp>
      <p:sp>
        <p:nvSpPr>
          <p:cNvPr id="3" name="Content Placeholder 2"/>
          <p:cNvSpPr>
            <a:spLocks noGrp="1"/>
          </p:cNvSpPr>
          <p:nvPr>
            <p:ph idx="1"/>
          </p:nvPr>
        </p:nvSpPr>
        <p:spPr/>
        <p:txBody>
          <a:bodyPr/>
          <a:lstStyle/>
          <a:p>
            <a:r>
              <a:rPr lang="en-US" dirty="0">
                <a:solidFill>
                  <a:srgbClr val="CC00FF"/>
                </a:solidFill>
                <a:latin typeface="Rockwell" panose="02060603020205020403" pitchFamily="18" charset="0"/>
              </a:rPr>
              <a:t>Felony</a:t>
            </a:r>
            <a:r>
              <a:rPr lang="en-US" dirty="0">
                <a:solidFill>
                  <a:schemeClr val="bg1"/>
                </a:solidFill>
                <a:latin typeface="Rockwell" panose="02060603020205020403" pitchFamily="18" charset="0"/>
              </a:rPr>
              <a:t> </a:t>
            </a:r>
          </a:p>
          <a:p>
            <a:pPr lvl="1"/>
            <a:r>
              <a:rPr lang="en-US" dirty="0">
                <a:solidFill>
                  <a:schemeClr val="bg1"/>
                </a:solidFill>
                <a:latin typeface="Rockwell" panose="02060603020205020403" pitchFamily="18" charset="0"/>
              </a:rPr>
              <a:t>More serious crimes such as murder, kidnapping and robbery</a:t>
            </a:r>
          </a:p>
          <a:p>
            <a:pPr lvl="1"/>
            <a:r>
              <a:rPr lang="en-US" dirty="0">
                <a:solidFill>
                  <a:schemeClr val="bg1"/>
                </a:solidFill>
                <a:latin typeface="Rockwell" panose="02060603020205020403" pitchFamily="18" charset="0"/>
              </a:rPr>
              <a:t>Carries </a:t>
            </a:r>
            <a:r>
              <a:rPr lang="en-US" dirty="0">
                <a:solidFill>
                  <a:srgbClr val="CC00FF"/>
                </a:solidFill>
                <a:latin typeface="Rockwell" panose="02060603020205020403" pitchFamily="18" charset="0"/>
              </a:rPr>
              <a:t>a year or more </a:t>
            </a:r>
            <a:r>
              <a:rPr lang="en-US" dirty="0">
                <a:solidFill>
                  <a:schemeClr val="bg1"/>
                </a:solidFill>
                <a:latin typeface="Rockwell" panose="02060603020205020403" pitchFamily="18" charset="0"/>
              </a:rPr>
              <a:t>in state prison</a:t>
            </a:r>
          </a:p>
          <a:p>
            <a:r>
              <a:rPr lang="en-US" dirty="0">
                <a:solidFill>
                  <a:srgbClr val="CC00FF"/>
                </a:solidFill>
                <a:latin typeface="Rockwell" panose="02060603020205020403" pitchFamily="18" charset="0"/>
              </a:rPr>
              <a:t>Misdemeanor</a:t>
            </a:r>
            <a:r>
              <a:rPr lang="en-US" dirty="0">
                <a:solidFill>
                  <a:schemeClr val="bg1"/>
                </a:solidFill>
                <a:latin typeface="Rockwell" panose="02060603020205020403" pitchFamily="18" charset="0"/>
              </a:rPr>
              <a:t> </a:t>
            </a:r>
          </a:p>
          <a:p>
            <a:pPr lvl="1"/>
            <a:r>
              <a:rPr lang="en-US" dirty="0">
                <a:solidFill>
                  <a:schemeClr val="bg1"/>
                </a:solidFill>
                <a:latin typeface="Rockwell" panose="02060603020205020403" pitchFamily="18" charset="0"/>
              </a:rPr>
              <a:t>Less serious crimes such as shoplifting or a DUI</a:t>
            </a:r>
          </a:p>
          <a:p>
            <a:pPr lvl="1"/>
            <a:r>
              <a:rPr lang="en-US" dirty="0">
                <a:solidFill>
                  <a:schemeClr val="bg1"/>
                </a:solidFill>
                <a:latin typeface="Rockwell" panose="02060603020205020403" pitchFamily="18" charset="0"/>
              </a:rPr>
              <a:t>Usually carries </a:t>
            </a:r>
            <a:r>
              <a:rPr lang="en-US" dirty="0">
                <a:solidFill>
                  <a:srgbClr val="CC00FF"/>
                </a:solidFill>
                <a:latin typeface="Rockwell" panose="02060603020205020403" pitchFamily="18" charset="0"/>
              </a:rPr>
              <a:t>a fine </a:t>
            </a:r>
            <a:r>
              <a:rPr lang="en-US" dirty="0">
                <a:solidFill>
                  <a:schemeClr val="bg1"/>
                </a:solidFill>
                <a:latin typeface="Rockwell" panose="02060603020205020403" pitchFamily="18" charset="0"/>
              </a:rPr>
              <a:t>and jail sentence of </a:t>
            </a:r>
            <a:r>
              <a:rPr lang="en-US" dirty="0">
                <a:solidFill>
                  <a:srgbClr val="CC00FF"/>
                </a:solidFill>
                <a:latin typeface="Rockwell" panose="02060603020205020403" pitchFamily="18" charset="0"/>
              </a:rPr>
              <a:t>less than a year</a:t>
            </a:r>
            <a:r>
              <a:rPr lang="en-US" dirty="0">
                <a:solidFill>
                  <a:schemeClr val="bg1"/>
                </a:solidFill>
                <a:latin typeface="Rockwell" panose="02060603020205020403" pitchFamily="18" charset="0"/>
              </a:rPr>
              <a:t>, if at all</a:t>
            </a:r>
          </a:p>
          <a:p>
            <a:endParaRPr lang="en-US" dirty="0">
              <a:solidFill>
                <a:schemeClr val="bg1"/>
              </a:solidFill>
              <a:latin typeface="Rockwell" panose="02060603020205020403" pitchFamily="18" charset="0"/>
            </a:endParaRP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05646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Other ways crimes are categorized</a:t>
            </a:r>
          </a:p>
        </p:txBody>
      </p:sp>
      <p:sp>
        <p:nvSpPr>
          <p:cNvPr id="3" name="Content Placeholder 2"/>
          <p:cNvSpPr>
            <a:spLocks noGrp="1"/>
          </p:cNvSpPr>
          <p:nvPr>
            <p:ph idx="1"/>
          </p:nvPr>
        </p:nvSpPr>
        <p:spPr/>
        <p:txBody>
          <a:bodyPr/>
          <a:lstStyle/>
          <a:p>
            <a:r>
              <a:rPr lang="en-US" dirty="0">
                <a:solidFill>
                  <a:srgbClr val="CC00FF"/>
                </a:solidFill>
                <a:latin typeface="Rockwell" panose="02060603020205020403" pitchFamily="18" charset="0"/>
              </a:rPr>
              <a:t>Violent vs. Non-Violent </a:t>
            </a:r>
            <a:r>
              <a:rPr lang="en-US" dirty="0">
                <a:solidFill>
                  <a:schemeClr val="bg1"/>
                </a:solidFill>
                <a:latin typeface="Rockwell" panose="02060603020205020403" pitchFamily="18" charset="0"/>
              </a:rPr>
              <a:t>- offenses against the person</a:t>
            </a:r>
          </a:p>
          <a:p>
            <a:r>
              <a:rPr lang="en-US" dirty="0">
                <a:solidFill>
                  <a:srgbClr val="CC00FF"/>
                </a:solidFill>
                <a:latin typeface="Rockwell" panose="02060603020205020403" pitchFamily="18" charset="0"/>
              </a:rPr>
              <a:t>General Intent vs. Specific Intent </a:t>
            </a:r>
            <a:r>
              <a:rPr lang="en-US" dirty="0">
                <a:solidFill>
                  <a:schemeClr val="bg1"/>
                </a:solidFill>
                <a:latin typeface="Rockwell" panose="02060603020205020403" pitchFamily="18" charset="0"/>
              </a:rPr>
              <a:t>– refers to the state of mind that a defendant must have in order to be found guilty of a crime</a:t>
            </a:r>
          </a:p>
          <a:p>
            <a:endParaRPr lang="en-US" dirty="0">
              <a:solidFill>
                <a:schemeClr val="bg1"/>
              </a:solidFill>
              <a:latin typeface="Rockwell" panose="02060603020205020403" pitchFamily="18" charset="0"/>
            </a:endParaRP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380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57449"/>
            <a:ext cx="12192000" cy="1809337"/>
          </a:xfrm>
          <a:solidFill>
            <a:srgbClr val="CC00FF"/>
          </a:solidFill>
        </p:spPr>
        <p:txBody>
          <a:bodyPr>
            <a:normAutofit/>
          </a:bodyPr>
          <a:lstStyle/>
          <a:p>
            <a:r>
              <a:rPr lang="en-US" b="1" dirty="0">
                <a:latin typeface="Stencil" panose="040409050D0802020404" pitchFamily="82" charset="0"/>
              </a:rPr>
              <a:t>AIM: </a:t>
            </a:r>
            <a:r>
              <a:rPr lang="en-US" dirty="0">
                <a:latin typeface="Stencil" panose="040409050D0802020404" pitchFamily="82" charset="0"/>
              </a:rPr>
              <a:t>What are the different types of Crimes?</a:t>
            </a:r>
          </a:p>
        </p:txBody>
      </p:sp>
      <p:sp>
        <p:nvSpPr>
          <p:cNvPr id="3" name="Subtitle 2"/>
          <p:cNvSpPr>
            <a:spLocks noGrp="1"/>
          </p:cNvSpPr>
          <p:nvPr>
            <p:ph type="subTitle" idx="1"/>
          </p:nvPr>
        </p:nvSpPr>
        <p:spPr>
          <a:xfrm>
            <a:off x="0" y="4266786"/>
            <a:ext cx="12192000" cy="466124"/>
          </a:xfrm>
          <a:solidFill>
            <a:schemeClr val="bg1"/>
          </a:solidFill>
        </p:spPr>
        <p:txBody>
          <a:bodyPr>
            <a:noAutofit/>
          </a:bodyPr>
          <a:lstStyle/>
          <a:p>
            <a:r>
              <a:rPr lang="en-US" sz="3200" dirty="0">
                <a:solidFill>
                  <a:srgbClr val="CC00FF"/>
                </a:solidFill>
                <a:latin typeface="Stencil" panose="040409050D0802020404" pitchFamily="82" charset="0"/>
                <a:cs typeface="Nirmala UI Semilight" panose="020B0402040204020203" pitchFamily="34" charset="0"/>
              </a:rPr>
              <a:t>Scanlon/</a:t>
            </a:r>
            <a:r>
              <a:rPr lang="en-US" sz="3200" dirty="0" err="1">
                <a:solidFill>
                  <a:srgbClr val="CC00FF"/>
                </a:solidFill>
                <a:latin typeface="Stencil" panose="040409050D0802020404" pitchFamily="82" charset="0"/>
                <a:cs typeface="Nirmala UI Semilight" panose="020B0402040204020203" pitchFamily="34" charset="0"/>
              </a:rPr>
              <a:t>Mammolito</a:t>
            </a:r>
            <a:endParaRPr lang="en-US" sz="3200" dirty="0">
              <a:latin typeface="Stencil" panose="040409050D0802020404" pitchFamily="82" charset="0"/>
              <a:cs typeface="Nirmala UI Semilight" panose="020B0402040204020203" pitchFamily="34" charset="0"/>
            </a:endParaRPr>
          </a:p>
        </p:txBody>
      </p:sp>
    </p:spTree>
    <p:extLst>
      <p:ext uri="{BB962C8B-B14F-4D97-AF65-F5344CB8AC3E}">
        <p14:creationId xmlns:p14="http://schemas.microsoft.com/office/powerpoint/2010/main" val="205535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Crime?</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Crimes are defined by </a:t>
            </a:r>
            <a:r>
              <a:rPr lang="en-US" dirty="0">
                <a:solidFill>
                  <a:srgbClr val="CC00FF"/>
                </a:solidFill>
                <a:latin typeface="Rockwell" panose="02060603020205020403" pitchFamily="18" charset="0"/>
              </a:rPr>
              <a:t>criminal law</a:t>
            </a:r>
            <a:r>
              <a:rPr lang="en-US" dirty="0">
                <a:solidFill>
                  <a:schemeClr val="bg1"/>
                </a:solidFill>
                <a:latin typeface="Rockwell" panose="02060603020205020403" pitchFamily="18" charset="0"/>
              </a:rPr>
              <a:t>, which refers to a body of federal and state rules that </a:t>
            </a:r>
            <a:r>
              <a:rPr lang="en-US" dirty="0">
                <a:solidFill>
                  <a:srgbClr val="CC00FF"/>
                </a:solidFill>
                <a:latin typeface="Rockwell" panose="02060603020205020403" pitchFamily="18" charset="0"/>
              </a:rPr>
              <a:t>prohibit behavior </a:t>
            </a:r>
            <a:r>
              <a:rPr lang="en-US" dirty="0">
                <a:solidFill>
                  <a:schemeClr val="bg1"/>
                </a:solidFill>
                <a:latin typeface="Rockwell" panose="02060603020205020403" pitchFamily="18" charset="0"/>
              </a:rPr>
              <a:t>the government deems </a:t>
            </a:r>
            <a:r>
              <a:rPr lang="en-US" dirty="0">
                <a:solidFill>
                  <a:srgbClr val="CC00FF"/>
                </a:solidFill>
                <a:latin typeface="Rockwell" panose="02060603020205020403" pitchFamily="18" charset="0"/>
              </a:rPr>
              <a:t>harmful to society</a:t>
            </a:r>
            <a:r>
              <a:rPr lang="en-US" dirty="0">
                <a:solidFill>
                  <a:schemeClr val="bg1"/>
                </a:solidFill>
                <a:latin typeface="Rockwell" panose="02060603020205020403" pitchFamily="18" charset="0"/>
              </a:rPr>
              <a:t>.</a:t>
            </a:r>
          </a:p>
          <a:p>
            <a:r>
              <a:rPr lang="en-US" dirty="0">
                <a:solidFill>
                  <a:schemeClr val="bg1"/>
                </a:solidFill>
                <a:latin typeface="Rockwell" panose="02060603020205020403" pitchFamily="18" charset="0"/>
              </a:rPr>
              <a:t> If one engages in such behavior, they may be guilty of a crime and prosecuted in criminal court.</a:t>
            </a:r>
          </a:p>
          <a:p>
            <a:r>
              <a:rPr lang="en-US" dirty="0">
                <a:solidFill>
                  <a:schemeClr val="bg1"/>
                </a:solidFill>
                <a:latin typeface="Rockwell" panose="02060603020205020403" pitchFamily="18" charset="0"/>
              </a:rPr>
              <a:t>There are many different types of crimes but, generally, crimes can be divided into four major categories, </a:t>
            </a:r>
            <a:r>
              <a:rPr lang="en-US" dirty="0">
                <a:solidFill>
                  <a:srgbClr val="CC00FF"/>
                </a:solidFill>
                <a:latin typeface="Rockwell" panose="02060603020205020403" pitchFamily="18" charset="0"/>
              </a:rPr>
              <a:t>personal crimes, property crimes, inchoate crimes, and Statutory Crimes</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32511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Personal Crime?</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a:t>
            </a:r>
            <a:r>
              <a:rPr lang="en-US" dirty="0">
                <a:solidFill>
                  <a:srgbClr val="CC00FF"/>
                </a:solidFill>
                <a:latin typeface="Rockwell" panose="02060603020205020403" pitchFamily="18" charset="0"/>
              </a:rPr>
              <a:t>Offenses against the Person</a:t>
            </a:r>
            <a:r>
              <a:rPr lang="en-US" dirty="0">
                <a:solidFill>
                  <a:schemeClr val="bg1"/>
                </a:solidFill>
                <a:latin typeface="Rockwell" panose="02060603020205020403" pitchFamily="18" charset="0"/>
              </a:rPr>
              <a:t>”: These are crimes that result in physical or mental harm to another person. Personal crimes include</a:t>
            </a:r>
          </a:p>
          <a:p>
            <a:pPr marL="0" indent="0">
              <a:buNone/>
            </a:pPr>
            <a:endParaRPr lang="en-US" dirty="0">
              <a:solidFill>
                <a:schemeClr val="bg1"/>
              </a:solidFill>
              <a:latin typeface="Rockwell" panose="02060603020205020403" pitchFamily="18" charset="0"/>
            </a:endParaRP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43785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Personal Crime?</a:t>
            </a:r>
          </a:p>
        </p:txBody>
      </p:sp>
      <p:sp>
        <p:nvSpPr>
          <p:cNvPr id="3" name="Content Placeholder 2"/>
          <p:cNvSpPr>
            <a:spLocks noGrp="1"/>
          </p:cNvSpPr>
          <p:nvPr>
            <p:ph idx="1"/>
          </p:nvPr>
        </p:nvSpPr>
        <p:spPr/>
        <p:txBody>
          <a:bodyPr/>
          <a:lstStyle/>
          <a:p>
            <a:r>
              <a:rPr lang="en-US" dirty="0">
                <a:solidFill>
                  <a:srgbClr val="CC00FF"/>
                </a:solidFill>
                <a:latin typeface="Rockwell" panose="02060603020205020403" pitchFamily="18" charset="0"/>
              </a:rPr>
              <a:t>Assault</a:t>
            </a:r>
            <a:r>
              <a:rPr lang="en-US" dirty="0">
                <a:solidFill>
                  <a:schemeClr val="bg1"/>
                </a:solidFill>
                <a:latin typeface="Rockwell" panose="02060603020205020403" pitchFamily="18" charset="0"/>
              </a:rPr>
              <a:t> - an intentional act that causes a fear of imminent harmful or offensive touching; can occur even if the contact never occurs</a:t>
            </a:r>
          </a:p>
          <a:p>
            <a:r>
              <a:rPr lang="en-US" dirty="0">
                <a:solidFill>
                  <a:srgbClr val="CC00FF"/>
                </a:solidFill>
                <a:latin typeface="Rockwell" panose="02060603020205020403" pitchFamily="18" charset="0"/>
              </a:rPr>
              <a:t>Battery</a:t>
            </a:r>
            <a:r>
              <a:rPr lang="en-US" dirty="0">
                <a:solidFill>
                  <a:schemeClr val="bg1"/>
                </a:solidFill>
                <a:latin typeface="Rockwell" panose="02060603020205020403" pitchFamily="18" charset="0"/>
              </a:rPr>
              <a:t> - an intentional physical contact or offensive touching, where the victim has not given consent to be touched</a:t>
            </a:r>
          </a:p>
          <a:p>
            <a:r>
              <a:rPr lang="en-US" dirty="0">
                <a:solidFill>
                  <a:srgbClr val="CC00FF"/>
                </a:solidFill>
                <a:latin typeface="Rockwell" panose="02060603020205020403" pitchFamily="18" charset="0"/>
              </a:rPr>
              <a:t>Kidnapping</a:t>
            </a:r>
            <a:r>
              <a:rPr lang="en-US" dirty="0">
                <a:solidFill>
                  <a:schemeClr val="bg1"/>
                </a:solidFill>
                <a:latin typeface="Rockwell" panose="02060603020205020403" pitchFamily="18" charset="0"/>
              </a:rPr>
              <a:t> </a:t>
            </a:r>
          </a:p>
          <a:p>
            <a:pPr marL="0" indent="0">
              <a:buNone/>
            </a:pPr>
            <a:endParaRPr lang="en-US" dirty="0">
              <a:solidFill>
                <a:schemeClr val="bg1"/>
              </a:solidFill>
              <a:latin typeface="Rockwell" panose="02060603020205020403" pitchFamily="18" charset="0"/>
            </a:endParaRP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77163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Personal Crime?</a:t>
            </a:r>
          </a:p>
        </p:txBody>
      </p:sp>
      <p:sp>
        <p:nvSpPr>
          <p:cNvPr id="3" name="Content Placeholder 2"/>
          <p:cNvSpPr>
            <a:spLocks noGrp="1"/>
          </p:cNvSpPr>
          <p:nvPr>
            <p:ph idx="1"/>
          </p:nvPr>
        </p:nvSpPr>
        <p:spPr>
          <a:xfrm>
            <a:off x="838200" y="1825625"/>
            <a:ext cx="10515600" cy="4654688"/>
          </a:xfrm>
        </p:spPr>
        <p:txBody>
          <a:bodyPr>
            <a:normAutofit/>
          </a:bodyPr>
          <a:lstStyle/>
          <a:p>
            <a:r>
              <a:rPr lang="en-US" dirty="0">
                <a:solidFill>
                  <a:srgbClr val="CC00FF"/>
                </a:solidFill>
                <a:latin typeface="Rockwell" panose="02060603020205020403" pitchFamily="18" charset="0"/>
              </a:rPr>
              <a:t>Homicide</a:t>
            </a:r>
            <a:r>
              <a:rPr lang="en-US" dirty="0">
                <a:solidFill>
                  <a:schemeClr val="bg1"/>
                </a:solidFill>
                <a:latin typeface="Rockwell" panose="02060603020205020403" pitchFamily="18" charset="0"/>
              </a:rPr>
              <a:t> - the killing of another human being</a:t>
            </a:r>
          </a:p>
          <a:p>
            <a:pPr lvl="1"/>
            <a:r>
              <a:rPr lang="en-US" dirty="0">
                <a:solidFill>
                  <a:srgbClr val="CC00FF"/>
                </a:solidFill>
                <a:latin typeface="Rockwell" panose="02060603020205020403" pitchFamily="18" charset="0"/>
              </a:rPr>
              <a:t>First Degree Murder </a:t>
            </a:r>
            <a:r>
              <a:rPr lang="en-US" dirty="0">
                <a:solidFill>
                  <a:schemeClr val="bg1"/>
                </a:solidFill>
                <a:latin typeface="Rockwell" panose="02060603020205020403" pitchFamily="18" charset="0"/>
              </a:rPr>
              <a:t>- the intentional, malicious, premeditated, and deliberate killing of another</a:t>
            </a:r>
          </a:p>
          <a:p>
            <a:pPr lvl="1"/>
            <a:r>
              <a:rPr lang="en-US" dirty="0">
                <a:solidFill>
                  <a:srgbClr val="CC00FF"/>
                </a:solidFill>
                <a:latin typeface="Rockwell" panose="02060603020205020403" pitchFamily="18" charset="0"/>
              </a:rPr>
              <a:t>Second Degree Murder </a:t>
            </a:r>
            <a:r>
              <a:rPr lang="en-US" dirty="0">
                <a:solidFill>
                  <a:schemeClr val="bg1"/>
                </a:solidFill>
                <a:latin typeface="Rockwell" panose="02060603020205020403" pitchFamily="18" charset="0"/>
              </a:rPr>
              <a:t>- killing of another with the intent to cause death but without premeditation or deliberation</a:t>
            </a:r>
          </a:p>
          <a:p>
            <a:pPr lvl="1"/>
            <a:r>
              <a:rPr lang="en-US" dirty="0">
                <a:solidFill>
                  <a:srgbClr val="CC00FF"/>
                </a:solidFill>
                <a:latin typeface="Rockwell" panose="02060603020205020403" pitchFamily="18" charset="0"/>
              </a:rPr>
              <a:t>Voluntary Manslaughter </a:t>
            </a:r>
            <a:r>
              <a:rPr lang="en-US" dirty="0">
                <a:solidFill>
                  <a:schemeClr val="bg1"/>
                </a:solidFill>
                <a:latin typeface="Rockwell" panose="02060603020205020403" pitchFamily="18" charset="0"/>
              </a:rPr>
              <a:t>– killing as a result of “passion” or where an individual was “provoked.”</a:t>
            </a:r>
          </a:p>
          <a:p>
            <a:pPr lvl="1"/>
            <a:r>
              <a:rPr lang="en-US" dirty="0">
                <a:solidFill>
                  <a:srgbClr val="CC00FF"/>
                </a:solidFill>
                <a:latin typeface="Rockwell" panose="02060603020205020403" pitchFamily="18" charset="0"/>
              </a:rPr>
              <a:t>Involuntary Manslaughter </a:t>
            </a:r>
            <a:r>
              <a:rPr lang="en-US" dirty="0">
                <a:solidFill>
                  <a:schemeClr val="bg1"/>
                </a:solidFill>
                <a:latin typeface="Rockwell" panose="02060603020205020403" pitchFamily="18" charset="0"/>
              </a:rPr>
              <a:t>- the killing of another person not through intentional actions, but through reckless or negligent conduct</a:t>
            </a:r>
          </a:p>
          <a:p>
            <a:pPr lvl="2"/>
            <a:r>
              <a:rPr lang="en-US" dirty="0">
                <a:solidFill>
                  <a:srgbClr val="CC00FF"/>
                </a:solidFill>
                <a:latin typeface="Rockwell" panose="02060603020205020403" pitchFamily="18" charset="0"/>
              </a:rPr>
              <a:t>Vehicular Homicide</a:t>
            </a:r>
          </a:p>
          <a:p>
            <a:pPr marL="0" indent="0">
              <a:buNone/>
            </a:pPr>
            <a:endParaRPr lang="en-US" dirty="0">
              <a:solidFill>
                <a:schemeClr val="bg1"/>
              </a:solidFill>
              <a:latin typeface="Rockwell" panose="02060603020205020403" pitchFamily="18" charset="0"/>
            </a:endParaRP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10981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Personal Crime?</a:t>
            </a:r>
          </a:p>
        </p:txBody>
      </p:sp>
      <p:sp>
        <p:nvSpPr>
          <p:cNvPr id="3" name="Content Placeholder 2"/>
          <p:cNvSpPr>
            <a:spLocks noGrp="1"/>
          </p:cNvSpPr>
          <p:nvPr>
            <p:ph idx="1"/>
          </p:nvPr>
        </p:nvSpPr>
        <p:spPr/>
        <p:txBody>
          <a:bodyPr/>
          <a:lstStyle/>
          <a:p>
            <a:r>
              <a:rPr lang="en-US" dirty="0">
                <a:solidFill>
                  <a:srgbClr val="CC00FF"/>
                </a:solidFill>
                <a:latin typeface="Rockwell" panose="02060603020205020403" pitchFamily="18" charset="0"/>
              </a:rPr>
              <a:t>Rape/Statutory Rape /Sexual Assault</a:t>
            </a:r>
          </a:p>
          <a:p>
            <a:pPr lvl="1"/>
            <a:r>
              <a:rPr lang="en-US" dirty="0">
                <a:solidFill>
                  <a:srgbClr val="CC00FF"/>
                </a:solidFill>
                <a:latin typeface="Rockwell" panose="02060603020205020403" pitchFamily="18" charset="0"/>
              </a:rPr>
              <a:t>Rape</a:t>
            </a:r>
            <a:r>
              <a:rPr lang="en-US" dirty="0">
                <a:solidFill>
                  <a:schemeClr val="bg1"/>
                </a:solidFill>
                <a:latin typeface="Rockwell" panose="02060603020205020403" pitchFamily="18" charset="0"/>
              </a:rPr>
              <a:t>: when someone forces another person to have sex against their will</a:t>
            </a:r>
          </a:p>
          <a:p>
            <a:pPr lvl="1"/>
            <a:r>
              <a:rPr lang="en-US" dirty="0">
                <a:solidFill>
                  <a:srgbClr val="CC00FF"/>
                </a:solidFill>
                <a:latin typeface="Rockwell" panose="02060603020205020403" pitchFamily="18" charset="0"/>
              </a:rPr>
              <a:t>Statutory Rape</a:t>
            </a:r>
            <a:r>
              <a:rPr lang="en-US" dirty="0">
                <a:solidFill>
                  <a:schemeClr val="bg1"/>
                </a:solidFill>
                <a:latin typeface="Rockwell" panose="02060603020205020403" pitchFamily="18" charset="0"/>
              </a:rPr>
              <a:t>: occurs when someone over the age of consent has sex with someone below the age of consent, or a minor</a:t>
            </a:r>
          </a:p>
          <a:p>
            <a:pPr marL="0" indent="0">
              <a:buNone/>
            </a:pPr>
            <a:endParaRPr lang="en-US" dirty="0">
              <a:solidFill>
                <a:schemeClr val="bg1"/>
              </a:solidFill>
              <a:latin typeface="Rockwell" panose="02060603020205020403" pitchFamily="18" charset="0"/>
            </a:endParaRP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70109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Property Crime?</a:t>
            </a:r>
          </a:p>
        </p:txBody>
      </p:sp>
      <p:sp>
        <p:nvSpPr>
          <p:cNvPr id="3" name="Content Placeholder 2"/>
          <p:cNvSpPr>
            <a:spLocks noGrp="1"/>
          </p:cNvSpPr>
          <p:nvPr>
            <p:ph idx="1"/>
          </p:nvPr>
        </p:nvSpPr>
        <p:spPr/>
        <p:txBody>
          <a:bodyPr/>
          <a:lstStyle/>
          <a:p>
            <a:r>
              <a:rPr lang="en-US" dirty="0">
                <a:solidFill>
                  <a:schemeClr val="bg1"/>
                </a:solidFill>
                <a:latin typeface="Rockwell" panose="02060603020205020403" pitchFamily="18" charset="0"/>
              </a:rPr>
              <a:t>“</a:t>
            </a:r>
            <a:r>
              <a:rPr lang="en-US" dirty="0">
                <a:solidFill>
                  <a:srgbClr val="CC00FF"/>
                </a:solidFill>
                <a:latin typeface="Rockwell" panose="02060603020205020403" pitchFamily="18" charset="0"/>
              </a:rPr>
              <a:t>Offenses against Property</a:t>
            </a:r>
            <a:r>
              <a:rPr lang="en-US" dirty="0">
                <a:solidFill>
                  <a:schemeClr val="bg1"/>
                </a:solidFill>
                <a:latin typeface="Rockwell" panose="02060603020205020403" pitchFamily="18" charset="0"/>
              </a:rPr>
              <a:t>”: These are crimes that do not necessarily involve harm to another person. Instead, they involve an interference with another person’s right to use or enjoy their property. Property crimes include:</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8232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C00FF"/>
          </a:solidFill>
        </p:spPr>
        <p:txBody>
          <a:bodyPr/>
          <a:lstStyle/>
          <a:p>
            <a:r>
              <a:rPr lang="en-US" dirty="0">
                <a:latin typeface="Stencil" panose="040409050D0802020404" pitchFamily="82" charset="0"/>
              </a:rPr>
              <a:t>What is a Property Crime?</a:t>
            </a:r>
          </a:p>
        </p:txBody>
      </p:sp>
      <p:sp>
        <p:nvSpPr>
          <p:cNvPr id="3" name="Content Placeholder 2"/>
          <p:cNvSpPr>
            <a:spLocks noGrp="1"/>
          </p:cNvSpPr>
          <p:nvPr>
            <p:ph idx="1"/>
          </p:nvPr>
        </p:nvSpPr>
        <p:spPr/>
        <p:txBody>
          <a:bodyPr/>
          <a:lstStyle/>
          <a:p>
            <a:r>
              <a:rPr lang="en-US" dirty="0">
                <a:solidFill>
                  <a:srgbClr val="CC00FF"/>
                </a:solidFill>
                <a:latin typeface="Rockwell" panose="02060603020205020403" pitchFamily="18" charset="0"/>
              </a:rPr>
              <a:t>Larceny (theft</a:t>
            </a:r>
            <a:r>
              <a:rPr lang="en-US" dirty="0">
                <a:solidFill>
                  <a:schemeClr val="bg1"/>
                </a:solidFill>
                <a:latin typeface="Rockwell" panose="02060603020205020403" pitchFamily="18" charset="0"/>
              </a:rPr>
              <a:t>) - The taking and carrying away of someone else’s property with the intent to permanently deprive the true owner of that property</a:t>
            </a:r>
          </a:p>
          <a:p>
            <a:r>
              <a:rPr lang="en-US" dirty="0">
                <a:solidFill>
                  <a:srgbClr val="CC00FF"/>
                </a:solidFill>
                <a:latin typeface="Rockwell" panose="02060603020205020403" pitchFamily="18" charset="0"/>
              </a:rPr>
              <a:t>Robbery</a:t>
            </a:r>
            <a:r>
              <a:rPr lang="en-US" dirty="0">
                <a:solidFill>
                  <a:schemeClr val="bg1"/>
                </a:solidFill>
                <a:latin typeface="Rockwell" panose="02060603020205020403" pitchFamily="18" charset="0"/>
              </a:rPr>
              <a:t> - a form of felony theft and is defined as the taking of property from another person by the use of force, intimidation, or the threat of force.</a:t>
            </a:r>
          </a:p>
          <a:p>
            <a:r>
              <a:rPr lang="en-US" dirty="0">
                <a:solidFill>
                  <a:srgbClr val="CC00FF"/>
                </a:solidFill>
                <a:latin typeface="Rockwell" panose="02060603020205020403" pitchFamily="18" charset="0"/>
              </a:rPr>
              <a:t>Burglary</a:t>
            </a:r>
            <a:r>
              <a:rPr lang="en-US" dirty="0">
                <a:solidFill>
                  <a:schemeClr val="bg1"/>
                </a:solidFill>
                <a:latin typeface="Rockwell" panose="02060603020205020403" pitchFamily="18" charset="0"/>
              </a:rPr>
              <a:t> - Breaking and entering into another person’s home with the intent to commit a felony once inside.</a:t>
            </a:r>
          </a:p>
        </p:txBody>
      </p:sp>
      <p:sp>
        <p:nvSpPr>
          <p:cNvPr id="36" name="Oval 35"/>
          <p:cNvSpPr/>
          <p:nvPr/>
        </p:nvSpPr>
        <p:spPr>
          <a:xfrm>
            <a:off x="9789761" y="5922152"/>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Oval 36"/>
          <p:cNvSpPr/>
          <p:nvPr/>
        </p:nvSpPr>
        <p:spPr>
          <a:xfrm>
            <a:off x="9718726" y="5503357"/>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8" name="Oval 37"/>
          <p:cNvSpPr/>
          <p:nvPr/>
        </p:nvSpPr>
        <p:spPr>
          <a:xfrm>
            <a:off x="10020940" y="5654089"/>
            <a:ext cx="293176" cy="332197"/>
          </a:xfrm>
          <a:prstGeom prst="ellipse">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56120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889</TotalTime>
  <Words>865</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Nirmala UI Semilight</vt:lpstr>
      <vt:lpstr>Rockwell</vt:lpstr>
      <vt:lpstr>Stencil</vt:lpstr>
      <vt:lpstr>Office Theme</vt:lpstr>
      <vt:lpstr>Yoyo:</vt:lpstr>
      <vt:lpstr>AIM: What are the different types of Crimes?</vt:lpstr>
      <vt:lpstr>What is a Crime?</vt:lpstr>
      <vt:lpstr>What is a Personal Crime?</vt:lpstr>
      <vt:lpstr>What is a Personal Crime?</vt:lpstr>
      <vt:lpstr>What is a Personal Crime?</vt:lpstr>
      <vt:lpstr>What is a Personal Crime?</vt:lpstr>
      <vt:lpstr>What is a Property Crime?</vt:lpstr>
      <vt:lpstr>What is a Property Crime?</vt:lpstr>
      <vt:lpstr>What is a Property Crime?</vt:lpstr>
      <vt:lpstr>What is an inchoate Crime?</vt:lpstr>
      <vt:lpstr>What is an inchoate Crime?</vt:lpstr>
      <vt:lpstr>What is a statutory Crime?</vt:lpstr>
      <vt:lpstr>Seriousness of a Crime: Felony vs. Misdemeanor</vt:lpstr>
      <vt:lpstr>Other ways crimes are categorized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What are the different types of Crimes?</dc:title>
  <dc:creator>Lauren Scanlon</dc:creator>
  <cp:lastModifiedBy>Lauren Scanlon</cp:lastModifiedBy>
  <cp:revision>5</cp:revision>
  <dcterms:created xsi:type="dcterms:W3CDTF">2017-09-19T00:51:45Z</dcterms:created>
  <dcterms:modified xsi:type="dcterms:W3CDTF">2017-09-19T15:41:25Z</dcterms:modified>
</cp:coreProperties>
</file>