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58" r:id="rId4"/>
    <p:sldId id="259" r:id="rId5"/>
    <p:sldId id="260" r:id="rId6"/>
    <p:sldId id="264" r:id="rId7"/>
    <p:sldId id="266" r:id="rId8"/>
    <p:sldId id="261" r:id="rId9"/>
    <p:sldId id="262" r:id="rId10"/>
    <p:sldId id="263"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9" autoAdjust="0"/>
    <p:restoredTop sz="94660"/>
  </p:normalViewPr>
  <p:slideViewPr>
    <p:cSldViewPr snapToGrid="0">
      <p:cViewPr varScale="1">
        <p:scale>
          <a:sx n="72" d="100"/>
          <a:sy n="72"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1DA8F6-3DAB-4F3C-8F64-F041D026937C}"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681E5-4B0D-46F3-8FE3-504F05198197}" type="slidenum">
              <a:rPr lang="en-US" smtClean="0"/>
              <a:t>‹#›</a:t>
            </a:fld>
            <a:endParaRPr lang="en-US"/>
          </a:p>
        </p:txBody>
      </p:sp>
    </p:spTree>
    <p:extLst>
      <p:ext uri="{BB962C8B-B14F-4D97-AF65-F5344CB8AC3E}">
        <p14:creationId xmlns:p14="http://schemas.microsoft.com/office/powerpoint/2010/main" val="998556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1DA8F6-3DAB-4F3C-8F64-F041D026937C}"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681E5-4B0D-46F3-8FE3-504F05198197}" type="slidenum">
              <a:rPr lang="en-US" smtClean="0"/>
              <a:t>‹#›</a:t>
            </a:fld>
            <a:endParaRPr lang="en-US"/>
          </a:p>
        </p:txBody>
      </p:sp>
    </p:spTree>
    <p:extLst>
      <p:ext uri="{BB962C8B-B14F-4D97-AF65-F5344CB8AC3E}">
        <p14:creationId xmlns:p14="http://schemas.microsoft.com/office/powerpoint/2010/main" val="229092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1DA8F6-3DAB-4F3C-8F64-F041D026937C}"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681E5-4B0D-46F3-8FE3-504F05198197}" type="slidenum">
              <a:rPr lang="en-US" smtClean="0"/>
              <a:t>‹#›</a:t>
            </a:fld>
            <a:endParaRPr lang="en-US"/>
          </a:p>
        </p:txBody>
      </p:sp>
    </p:spTree>
    <p:extLst>
      <p:ext uri="{BB962C8B-B14F-4D97-AF65-F5344CB8AC3E}">
        <p14:creationId xmlns:p14="http://schemas.microsoft.com/office/powerpoint/2010/main" val="702353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1DA8F6-3DAB-4F3C-8F64-F041D026937C}"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681E5-4B0D-46F3-8FE3-504F05198197}" type="slidenum">
              <a:rPr lang="en-US" smtClean="0"/>
              <a:t>‹#›</a:t>
            </a:fld>
            <a:endParaRPr lang="en-US"/>
          </a:p>
        </p:txBody>
      </p:sp>
    </p:spTree>
    <p:extLst>
      <p:ext uri="{BB962C8B-B14F-4D97-AF65-F5344CB8AC3E}">
        <p14:creationId xmlns:p14="http://schemas.microsoft.com/office/powerpoint/2010/main" val="1842597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1DA8F6-3DAB-4F3C-8F64-F041D026937C}"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681E5-4B0D-46F3-8FE3-504F05198197}" type="slidenum">
              <a:rPr lang="en-US" smtClean="0"/>
              <a:t>‹#›</a:t>
            </a:fld>
            <a:endParaRPr lang="en-US"/>
          </a:p>
        </p:txBody>
      </p:sp>
    </p:spTree>
    <p:extLst>
      <p:ext uri="{BB962C8B-B14F-4D97-AF65-F5344CB8AC3E}">
        <p14:creationId xmlns:p14="http://schemas.microsoft.com/office/powerpoint/2010/main" val="2947658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1DA8F6-3DAB-4F3C-8F64-F041D026937C}"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681E5-4B0D-46F3-8FE3-504F05198197}" type="slidenum">
              <a:rPr lang="en-US" smtClean="0"/>
              <a:t>‹#›</a:t>
            </a:fld>
            <a:endParaRPr lang="en-US"/>
          </a:p>
        </p:txBody>
      </p:sp>
    </p:spTree>
    <p:extLst>
      <p:ext uri="{BB962C8B-B14F-4D97-AF65-F5344CB8AC3E}">
        <p14:creationId xmlns:p14="http://schemas.microsoft.com/office/powerpoint/2010/main" val="1256011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1DA8F6-3DAB-4F3C-8F64-F041D026937C}" type="datetimeFigureOut">
              <a:rPr lang="en-US" smtClean="0"/>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A681E5-4B0D-46F3-8FE3-504F05198197}" type="slidenum">
              <a:rPr lang="en-US" smtClean="0"/>
              <a:t>‹#›</a:t>
            </a:fld>
            <a:endParaRPr lang="en-US"/>
          </a:p>
        </p:txBody>
      </p:sp>
    </p:spTree>
    <p:extLst>
      <p:ext uri="{BB962C8B-B14F-4D97-AF65-F5344CB8AC3E}">
        <p14:creationId xmlns:p14="http://schemas.microsoft.com/office/powerpoint/2010/main" val="2627826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1DA8F6-3DAB-4F3C-8F64-F041D026937C}" type="datetimeFigureOut">
              <a:rPr lang="en-US" smtClean="0"/>
              <a:t>9/20/2017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A681E5-4B0D-46F3-8FE3-504F05198197}" type="slidenum">
              <a:rPr lang="en-US" smtClean="0"/>
              <a:t>‹#›</a:t>
            </a:fld>
            <a:endParaRPr lang="en-US"/>
          </a:p>
        </p:txBody>
      </p:sp>
    </p:spTree>
    <p:extLst>
      <p:ext uri="{BB962C8B-B14F-4D97-AF65-F5344CB8AC3E}">
        <p14:creationId xmlns:p14="http://schemas.microsoft.com/office/powerpoint/2010/main" val="3595132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1DA8F6-3DAB-4F3C-8F64-F041D026937C}" type="datetimeFigureOut">
              <a:rPr lang="en-US" smtClean="0"/>
              <a:t>9/20/2017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A681E5-4B0D-46F3-8FE3-504F05198197}" type="slidenum">
              <a:rPr lang="en-US" smtClean="0"/>
              <a:t>‹#›</a:t>
            </a:fld>
            <a:endParaRPr lang="en-US"/>
          </a:p>
        </p:txBody>
      </p:sp>
    </p:spTree>
    <p:extLst>
      <p:ext uri="{BB962C8B-B14F-4D97-AF65-F5344CB8AC3E}">
        <p14:creationId xmlns:p14="http://schemas.microsoft.com/office/powerpoint/2010/main" val="4047326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1DA8F6-3DAB-4F3C-8F64-F041D026937C}"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681E5-4B0D-46F3-8FE3-504F05198197}" type="slidenum">
              <a:rPr lang="en-US" smtClean="0"/>
              <a:t>‹#›</a:t>
            </a:fld>
            <a:endParaRPr lang="en-US"/>
          </a:p>
        </p:txBody>
      </p:sp>
    </p:spTree>
    <p:extLst>
      <p:ext uri="{BB962C8B-B14F-4D97-AF65-F5344CB8AC3E}">
        <p14:creationId xmlns:p14="http://schemas.microsoft.com/office/powerpoint/2010/main" val="425641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1DA8F6-3DAB-4F3C-8F64-F041D026937C}"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681E5-4B0D-46F3-8FE3-504F05198197}" type="slidenum">
              <a:rPr lang="en-US" smtClean="0"/>
              <a:t>‹#›</a:t>
            </a:fld>
            <a:endParaRPr lang="en-US"/>
          </a:p>
        </p:txBody>
      </p:sp>
    </p:spTree>
    <p:extLst>
      <p:ext uri="{BB962C8B-B14F-4D97-AF65-F5344CB8AC3E}">
        <p14:creationId xmlns:p14="http://schemas.microsoft.com/office/powerpoint/2010/main" val="3954876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DA8F6-3DAB-4F3C-8F64-F041D026937C}" type="datetimeFigureOut">
              <a:rPr lang="en-US" smtClean="0"/>
              <a:t>9/20/2017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A681E5-4B0D-46F3-8FE3-504F05198197}" type="slidenum">
              <a:rPr lang="en-US" smtClean="0"/>
              <a:t>‹#›</a:t>
            </a:fld>
            <a:endParaRPr lang="en-US"/>
          </a:p>
        </p:txBody>
      </p:sp>
    </p:spTree>
    <p:extLst>
      <p:ext uri="{BB962C8B-B14F-4D97-AF65-F5344CB8AC3E}">
        <p14:creationId xmlns:p14="http://schemas.microsoft.com/office/powerpoint/2010/main" val="4163316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a:latin typeface="Stencil" panose="040409050D0802020404" pitchFamily="82" charset="0"/>
              </a:rPr>
              <a:t>Yoyo:</a:t>
            </a:r>
          </a:p>
        </p:txBody>
      </p:sp>
      <p:sp>
        <p:nvSpPr>
          <p:cNvPr id="3" name="Content Placeholder 2"/>
          <p:cNvSpPr>
            <a:spLocks noGrp="1"/>
          </p:cNvSpPr>
          <p:nvPr>
            <p:ph idx="1"/>
          </p:nvPr>
        </p:nvSpPr>
        <p:spPr>
          <a:xfrm>
            <a:off x="838200" y="1825625"/>
            <a:ext cx="6105939" cy="4813714"/>
          </a:xfrm>
        </p:spPr>
        <p:txBody>
          <a:bodyPr>
            <a:normAutofit lnSpcReduction="10000"/>
          </a:bodyPr>
          <a:lstStyle/>
          <a:p>
            <a:pPr marL="0" indent="0">
              <a:buNone/>
            </a:pPr>
            <a:r>
              <a:rPr lang="en-US" dirty="0">
                <a:solidFill>
                  <a:srgbClr val="FF0000"/>
                </a:solidFill>
                <a:latin typeface="Rockwell" panose="02060603020205020403" pitchFamily="18" charset="0"/>
              </a:rPr>
              <a:t>QUESTION: </a:t>
            </a:r>
          </a:p>
          <a:p>
            <a:pPr marL="0" indent="0">
              <a:buNone/>
            </a:pPr>
            <a:r>
              <a:rPr lang="en-US" dirty="0">
                <a:solidFill>
                  <a:schemeClr val="bg1"/>
                </a:solidFill>
                <a:latin typeface="Rockwell" panose="02060603020205020403" pitchFamily="18" charset="0"/>
              </a:rPr>
              <a:t>A man was found dead with a cassette recorder in one hand and a gun in the other. When the police came in, they immediately pressed the play button on the cassette. He said "I have nothing else to live for. I can't go on," then the sound of a gunshot. After listening to the cassette tape, the police knew that it was not a suicide, but a homicide. How did they know?</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3521" y="1825625"/>
            <a:ext cx="4150279" cy="4150279"/>
          </a:xfrm>
          <a:prstGeom prst="rect">
            <a:avLst/>
          </a:prstGeom>
        </p:spPr>
      </p:pic>
    </p:spTree>
    <p:extLst>
      <p:ext uri="{BB962C8B-B14F-4D97-AF65-F5344CB8AC3E}">
        <p14:creationId xmlns:p14="http://schemas.microsoft.com/office/powerpoint/2010/main" val="3099600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a:latin typeface="Stencil" panose="040409050D0802020404" pitchFamily="82" charset="0"/>
              </a:rPr>
              <a:t>The Grand jury</a:t>
            </a:r>
          </a:p>
        </p:txBody>
      </p:sp>
      <p:sp>
        <p:nvSpPr>
          <p:cNvPr id="3" name="Content Placeholder 2"/>
          <p:cNvSpPr>
            <a:spLocks noGrp="1"/>
          </p:cNvSpPr>
          <p:nvPr>
            <p:ph idx="1"/>
          </p:nvPr>
        </p:nvSpPr>
        <p:spPr/>
        <p:txBody>
          <a:bodyPr>
            <a:normAutofit fontScale="92500" lnSpcReduction="20000"/>
          </a:bodyPr>
          <a:lstStyle/>
          <a:p>
            <a:r>
              <a:rPr lang="en-US" dirty="0">
                <a:solidFill>
                  <a:schemeClr val="bg1"/>
                </a:solidFill>
                <a:latin typeface="Rockwell" panose="02060603020205020403" pitchFamily="18" charset="0"/>
              </a:rPr>
              <a:t>Use instead of a </a:t>
            </a:r>
            <a:r>
              <a:rPr lang="en-US" dirty="0">
                <a:solidFill>
                  <a:srgbClr val="FF0000"/>
                </a:solidFill>
                <a:latin typeface="Rockwell" panose="02060603020205020403" pitchFamily="18" charset="0"/>
              </a:rPr>
              <a:t>preliminary hearing</a:t>
            </a:r>
            <a:endParaRPr lang="en-US" sz="2400" dirty="0">
              <a:solidFill>
                <a:srgbClr val="FF0000"/>
              </a:solidFill>
              <a:latin typeface="Rockwell" panose="02060603020205020403" pitchFamily="18" charset="0"/>
            </a:endParaRPr>
          </a:p>
          <a:p>
            <a:pPr lvl="0"/>
            <a:r>
              <a:rPr lang="en-US" dirty="0">
                <a:solidFill>
                  <a:schemeClr val="bg1"/>
                </a:solidFill>
                <a:latin typeface="Rockwell" panose="02060603020205020403" pitchFamily="18" charset="0"/>
              </a:rPr>
              <a:t>Often in the case of  </a:t>
            </a:r>
            <a:r>
              <a:rPr lang="en-US" dirty="0">
                <a:solidFill>
                  <a:srgbClr val="FF0000"/>
                </a:solidFill>
                <a:latin typeface="Rockwell" panose="02060603020205020403" pitchFamily="18" charset="0"/>
              </a:rPr>
              <a:t>a felony</a:t>
            </a:r>
            <a:endParaRPr lang="en-US" sz="2400" dirty="0">
              <a:solidFill>
                <a:srgbClr val="FF0000"/>
              </a:solidFill>
              <a:latin typeface="Rockwell" panose="02060603020205020403" pitchFamily="18" charset="0"/>
            </a:endParaRPr>
          </a:p>
          <a:p>
            <a:pPr lvl="0"/>
            <a:r>
              <a:rPr lang="en-US" dirty="0">
                <a:solidFill>
                  <a:schemeClr val="bg1"/>
                </a:solidFill>
                <a:latin typeface="Rockwell" panose="02060603020205020403" pitchFamily="18" charset="0"/>
              </a:rPr>
              <a:t>Consists of </a:t>
            </a:r>
            <a:r>
              <a:rPr lang="en-US" dirty="0">
                <a:solidFill>
                  <a:srgbClr val="FF0000"/>
                </a:solidFill>
                <a:latin typeface="Rockwell" panose="02060603020205020403" pitchFamily="18" charset="0"/>
              </a:rPr>
              <a:t>16-23</a:t>
            </a:r>
            <a:r>
              <a:rPr lang="en-US" dirty="0">
                <a:solidFill>
                  <a:schemeClr val="bg1"/>
                </a:solidFill>
                <a:latin typeface="Rockwell" panose="02060603020205020403" pitchFamily="18" charset="0"/>
              </a:rPr>
              <a:t> citizens</a:t>
            </a:r>
            <a:endParaRPr lang="en-US" sz="2400" dirty="0">
              <a:solidFill>
                <a:schemeClr val="bg1"/>
              </a:solidFill>
              <a:latin typeface="Rockwell" panose="02060603020205020403" pitchFamily="18" charset="0"/>
            </a:endParaRPr>
          </a:p>
          <a:p>
            <a:pPr lvl="0"/>
            <a:r>
              <a:rPr lang="en-US" dirty="0">
                <a:solidFill>
                  <a:schemeClr val="bg1"/>
                </a:solidFill>
                <a:latin typeface="Rockwell" panose="02060603020205020403" pitchFamily="18" charset="0"/>
              </a:rPr>
              <a:t>They will determine if there is enough to go to </a:t>
            </a:r>
            <a:r>
              <a:rPr lang="en-US" dirty="0">
                <a:solidFill>
                  <a:srgbClr val="FF0000"/>
                </a:solidFill>
                <a:latin typeface="Rockwell" panose="02060603020205020403" pitchFamily="18" charset="0"/>
              </a:rPr>
              <a:t>trial</a:t>
            </a:r>
            <a:endParaRPr lang="en-US" sz="2400" dirty="0">
              <a:solidFill>
                <a:srgbClr val="FF0000"/>
              </a:solidFill>
              <a:latin typeface="Rockwell" panose="02060603020205020403" pitchFamily="18" charset="0"/>
            </a:endParaRPr>
          </a:p>
          <a:p>
            <a:pPr lvl="0"/>
            <a:r>
              <a:rPr lang="en-US" dirty="0">
                <a:solidFill>
                  <a:schemeClr val="bg1"/>
                </a:solidFill>
                <a:latin typeface="Rockwell" panose="02060603020205020403" pitchFamily="18" charset="0"/>
              </a:rPr>
              <a:t>Only the prosecutor presents</a:t>
            </a:r>
            <a:endParaRPr lang="en-US" sz="2400" dirty="0">
              <a:solidFill>
                <a:schemeClr val="bg1"/>
              </a:solidFill>
              <a:latin typeface="Rockwell" panose="02060603020205020403" pitchFamily="18" charset="0"/>
            </a:endParaRPr>
          </a:p>
          <a:p>
            <a:pPr lvl="0"/>
            <a:r>
              <a:rPr lang="en-US" dirty="0">
                <a:solidFill>
                  <a:schemeClr val="bg1"/>
                </a:solidFill>
                <a:latin typeface="Rockwell" panose="02060603020205020403" pitchFamily="18" charset="0"/>
              </a:rPr>
              <a:t>No cross-examination allowed</a:t>
            </a:r>
            <a:endParaRPr lang="en-US" sz="2400" dirty="0">
              <a:solidFill>
                <a:schemeClr val="bg1"/>
              </a:solidFill>
              <a:latin typeface="Rockwell" panose="02060603020205020403" pitchFamily="18" charset="0"/>
            </a:endParaRPr>
          </a:p>
          <a:p>
            <a:pPr lvl="0"/>
            <a:r>
              <a:rPr lang="en-US" dirty="0">
                <a:solidFill>
                  <a:schemeClr val="bg1"/>
                </a:solidFill>
                <a:latin typeface="Rockwell" panose="02060603020205020403" pitchFamily="18" charset="0"/>
              </a:rPr>
              <a:t>Decided by majority vote</a:t>
            </a:r>
            <a:endParaRPr lang="en-US" sz="2400" dirty="0">
              <a:solidFill>
                <a:schemeClr val="bg1"/>
              </a:solidFill>
              <a:latin typeface="Rockwell" panose="02060603020205020403" pitchFamily="18" charset="0"/>
            </a:endParaRPr>
          </a:p>
          <a:p>
            <a:pPr lvl="1"/>
            <a:r>
              <a:rPr lang="en-US" dirty="0">
                <a:solidFill>
                  <a:schemeClr val="bg1"/>
                </a:solidFill>
                <a:latin typeface="Rockwell" panose="02060603020205020403" pitchFamily="18" charset="0"/>
              </a:rPr>
              <a:t>If 16 citizens make up the grand jury, the majority vote is </a:t>
            </a:r>
            <a:r>
              <a:rPr lang="en-US" dirty="0">
                <a:solidFill>
                  <a:srgbClr val="FF0000"/>
                </a:solidFill>
                <a:latin typeface="Rockwell" panose="02060603020205020403" pitchFamily="18" charset="0"/>
              </a:rPr>
              <a:t>9 votes</a:t>
            </a:r>
            <a:endParaRPr lang="en-US" sz="2000" dirty="0">
              <a:solidFill>
                <a:srgbClr val="FF0000"/>
              </a:solidFill>
              <a:latin typeface="Rockwell" panose="02060603020205020403" pitchFamily="18" charset="0"/>
            </a:endParaRPr>
          </a:p>
          <a:p>
            <a:pPr lvl="1"/>
            <a:r>
              <a:rPr lang="en-US" dirty="0">
                <a:solidFill>
                  <a:schemeClr val="bg1"/>
                </a:solidFill>
                <a:latin typeface="Rockwell" panose="02060603020205020403" pitchFamily="18" charset="0"/>
              </a:rPr>
              <a:t>If 23 citizens make up the grand jury, the majority vote is </a:t>
            </a:r>
            <a:r>
              <a:rPr lang="en-US" dirty="0">
                <a:solidFill>
                  <a:srgbClr val="FF0000"/>
                </a:solidFill>
                <a:latin typeface="Rockwell" panose="02060603020205020403" pitchFamily="18" charset="0"/>
              </a:rPr>
              <a:t>12 votes</a:t>
            </a:r>
            <a:endParaRPr lang="en-US" sz="2000" dirty="0">
              <a:solidFill>
                <a:srgbClr val="FF0000"/>
              </a:solidFill>
              <a:latin typeface="Rockwell" panose="02060603020205020403" pitchFamily="18" charset="0"/>
            </a:endParaRPr>
          </a:p>
          <a:p>
            <a:pPr lvl="0"/>
            <a:r>
              <a:rPr lang="en-US" dirty="0">
                <a:solidFill>
                  <a:srgbClr val="FF0000"/>
                </a:solidFill>
                <a:latin typeface="Rockwell" panose="02060603020205020403" pitchFamily="18" charset="0"/>
              </a:rPr>
              <a:t>Indictment</a:t>
            </a:r>
            <a:r>
              <a:rPr lang="en-US" dirty="0">
                <a:solidFill>
                  <a:schemeClr val="bg1"/>
                </a:solidFill>
                <a:latin typeface="Rockwell" panose="02060603020205020403" pitchFamily="18" charset="0"/>
              </a:rPr>
              <a:t> – if the accused is formally charged – a trial date will be set</a:t>
            </a:r>
            <a:endParaRPr lang="en-US" sz="2400" dirty="0">
              <a:solidFill>
                <a:schemeClr val="bg1"/>
              </a:solidFill>
              <a:latin typeface="Rockwell" panose="02060603020205020403" pitchFamily="18" charset="0"/>
            </a:endParaRPr>
          </a:p>
          <a:p>
            <a:endParaRPr lang="en-US" dirty="0"/>
          </a:p>
        </p:txBody>
      </p:sp>
    </p:spTree>
    <p:extLst>
      <p:ext uri="{BB962C8B-B14F-4D97-AF65-F5344CB8AC3E}">
        <p14:creationId xmlns:p14="http://schemas.microsoft.com/office/powerpoint/2010/main" val="3216206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a:latin typeface="Stencil" panose="040409050D0802020404" pitchFamily="82" charset="0"/>
              </a:rPr>
              <a:t>What is evidence…specifically? </a:t>
            </a:r>
          </a:p>
        </p:txBody>
      </p:sp>
      <p:sp>
        <p:nvSpPr>
          <p:cNvPr id="4" name="TextBox 3"/>
          <p:cNvSpPr txBox="1"/>
          <p:nvPr/>
        </p:nvSpPr>
        <p:spPr>
          <a:xfrm>
            <a:off x="838200" y="1868557"/>
            <a:ext cx="10515600" cy="3108543"/>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bg1"/>
                </a:solidFill>
                <a:latin typeface="Rockwell" panose="02060603020205020403" pitchFamily="18" charset="0"/>
              </a:rPr>
              <a:t>Must be </a:t>
            </a:r>
            <a:r>
              <a:rPr lang="en-US" sz="2800" dirty="0">
                <a:solidFill>
                  <a:srgbClr val="FF0000"/>
                </a:solidFill>
                <a:latin typeface="Rockwell" panose="02060603020205020403" pitchFamily="18" charset="0"/>
              </a:rPr>
              <a:t>relevant</a:t>
            </a:r>
          </a:p>
          <a:p>
            <a:pPr marL="457200" indent="-457200">
              <a:buFont typeface="Arial" panose="020B0604020202020204" pitchFamily="34" charset="0"/>
              <a:buChar char="•"/>
            </a:pPr>
            <a:r>
              <a:rPr lang="en-US" sz="2800" dirty="0">
                <a:solidFill>
                  <a:schemeClr val="bg1"/>
                </a:solidFill>
                <a:latin typeface="Rockwell" panose="02060603020205020403" pitchFamily="18" charset="0"/>
              </a:rPr>
              <a:t>Must </a:t>
            </a:r>
            <a:r>
              <a:rPr lang="en-US" sz="2800" dirty="0">
                <a:solidFill>
                  <a:srgbClr val="FF0000"/>
                </a:solidFill>
                <a:latin typeface="Rockwell" panose="02060603020205020403" pitchFamily="18" charset="0"/>
              </a:rPr>
              <a:t>prove</a:t>
            </a:r>
            <a:r>
              <a:rPr lang="en-US" sz="2800" dirty="0">
                <a:solidFill>
                  <a:schemeClr val="bg1"/>
                </a:solidFill>
                <a:latin typeface="Rockwell" panose="02060603020205020403" pitchFamily="18" charset="0"/>
              </a:rPr>
              <a:t> </a:t>
            </a:r>
            <a:r>
              <a:rPr lang="en-US" sz="2800" dirty="0">
                <a:solidFill>
                  <a:srgbClr val="FF0000"/>
                </a:solidFill>
                <a:latin typeface="Rockwell" panose="02060603020205020403" pitchFamily="18" charset="0"/>
              </a:rPr>
              <a:t>something</a:t>
            </a:r>
            <a:r>
              <a:rPr lang="en-US" sz="2800" dirty="0">
                <a:solidFill>
                  <a:schemeClr val="bg1"/>
                </a:solidFill>
                <a:latin typeface="Rockwell" panose="02060603020205020403" pitchFamily="18" charset="0"/>
              </a:rPr>
              <a:t> (probative)</a:t>
            </a:r>
          </a:p>
          <a:p>
            <a:pPr marL="457200" indent="-457200">
              <a:buFont typeface="Arial" panose="020B0604020202020204" pitchFamily="34" charset="0"/>
              <a:buChar char="•"/>
            </a:pPr>
            <a:r>
              <a:rPr lang="en-US" sz="2800" dirty="0">
                <a:solidFill>
                  <a:schemeClr val="bg1"/>
                </a:solidFill>
                <a:latin typeface="Rockwell" panose="02060603020205020403" pitchFamily="18" charset="0"/>
              </a:rPr>
              <a:t>Must </a:t>
            </a:r>
            <a:r>
              <a:rPr lang="en-US" sz="2800" dirty="0">
                <a:solidFill>
                  <a:srgbClr val="FF0000"/>
                </a:solidFill>
                <a:latin typeface="Rockwell" panose="02060603020205020403" pitchFamily="18" charset="0"/>
              </a:rPr>
              <a:t>address</a:t>
            </a:r>
            <a:r>
              <a:rPr lang="en-US" sz="2800" dirty="0">
                <a:solidFill>
                  <a:schemeClr val="bg1"/>
                </a:solidFill>
                <a:latin typeface="Rockwell" panose="02060603020205020403" pitchFamily="18" charset="0"/>
              </a:rPr>
              <a:t> </a:t>
            </a:r>
            <a:r>
              <a:rPr lang="en-US" sz="2800" dirty="0">
                <a:solidFill>
                  <a:srgbClr val="FF0000"/>
                </a:solidFill>
                <a:latin typeface="Rockwell" panose="02060603020205020403" pitchFamily="18" charset="0"/>
              </a:rPr>
              <a:t>the</a:t>
            </a:r>
            <a:r>
              <a:rPr lang="en-US" sz="2800" dirty="0">
                <a:solidFill>
                  <a:schemeClr val="bg1"/>
                </a:solidFill>
                <a:latin typeface="Rockwell" panose="02060603020205020403" pitchFamily="18" charset="0"/>
              </a:rPr>
              <a:t> </a:t>
            </a:r>
            <a:r>
              <a:rPr lang="en-US" sz="2800" dirty="0">
                <a:solidFill>
                  <a:srgbClr val="FF0000"/>
                </a:solidFill>
                <a:latin typeface="Rockwell" panose="02060603020205020403" pitchFamily="18" charset="0"/>
              </a:rPr>
              <a:t>issue</a:t>
            </a:r>
            <a:r>
              <a:rPr lang="en-US" sz="2800" dirty="0">
                <a:solidFill>
                  <a:schemeClr val="bg1"/>
                </a:solidFill>
                <a:latin typeface="Rockwell" panose="02060603020205020403" pitchFamily="18" charset="0"/>
              </a:rPr>
              <a:t> of the crime (material)</a:t>
            </a:r>
          </a:p>
          <a:p>
            <a:pPr marL="457200" indent="-457200">
              <a:buFont typeface="Arial" panose="020B0604020202020204" pitchFamily="34" charset="0"/>
              <a:buChar char="•"/>
            </a:pPr>
            <a:r>
              <a:rPr lang="en-US" sz="2800" dirty="0">
                <a:solidFill>
                  <a:schemeClr val="bg1"/>
                </a:solidFill>
                <a:latin typeface="Rockwell" panose="02060603020205020403" pitchFamily="18" charset="0"/>
              </a:rPr>
              <a:t>Person who presents must be </a:t>
            </a:r>
            <a:r>
              <a:rPr lang="en-US" sz="2800" dirty="0">
                <a:solidFill>
                  <a:srgbClr val="FF0000"/>
                </a:solidFill>
                <a:latin typeface="Rockwell" panose="02060603020205020403" pitchFamily="18" charset="0"/>
              </a:rPr>
              <a:t>competent</a:t>
            </a:r>
            <a:r>
              <a:rPr lang="en-US" sz="2800" dirty="0">
                <a:solidFill>
                  <a:schemeClr val="bg1"/>
                </a:solidFill>
                <a:latin typeface="Rockwell" panose="02060603020205020403" pitchFamily="18" charset="0"/>
              </a:rPr>
              <a:t> </a:t>
            </a:r>
            <a:r>
              <a:rPr lang="en-US" sz="2800" dirty="0">
                <a:solidFill>
                  <a:srgbClr val="FF0000"/>
                </a:solidFill>
                <a:latin typeface="Rockwell" panose="02060603020205020403" pitchFamily="18" charset="0"/>
              </a:rPr>
              <a:t>and</a:t>
            </a:r>
            <a:r>
              <a:rPr lang="en-US" sz="2800" dirty="0">
                <a:solidFill>
                  <a:schemeClr val="bg1"/>
                </a:solidFill>
                <a:latin typeface="Rockwell" panose="02060603020205020403" pitchFamily="18" charset="0"/>
              </a:rPr>
              <a:t> </a:t>
            </a:r>
            <a:r>
              <a:rPr lang="en-US" sz="2800" dirty="0">
                <a:solidFill>
                  <a:srgbClr val="FF0000"/>
                </a:solidFill>
                <a:latin typeface="Rockwell" panose="02060603020205020403" pitchFamily="18" charset="0"/>
              </a:rPr>
              <a:t>believable</a:t>
            </a:r>
          </a:p>
          <a:p>
            <a:pPr marL="457200" indent="-457200">
              <a:buFont typeface="Arial" panose="020B0604020202020204" pitchFamily="34" charset="0"/>
              <a:buChar char="•"/>
            </a:pPr>
            <a:r>
              <a:rPr lang="en-US" sz="2800" dirty="0">
                <a:solidFill>
                  <a:srgbClr val="FF0000"/>
                </a:solidFill>
                <a:latin typeface="Rockwell" panose="02060603020205020403" pitchFamily="18" charset="0"/>
              </a:rPr>
              <a:t>Hearsay</a:t>
            </a:r>
            <a:r>
              <a:rPr lang="en-US" sz="2800" dirty="0">
                <a:solidFill>
                  <a:schemeClr val="bg1"/>
                </a:solidFill>
                <a:latin typeface="Rockwell" panose="02060603020205020403" pitchFamily="18" charset="0"/>
              </a:rPr>
              <a:t> – not admissible in court – only civil</a:t>
            </a:r>
          </a:p>
          <a:p>
            <a:pPr marL="914400" lvl="1" indent="-457200">
              <a:buFont typeface="Arial" panose="020B0604020202020204" pitchFamily="34" charset="0"/>
              <a:buChar char="•"/>
            </a:pPr>
            <a:r>
              <a:rPr lang="en-US" sz="2800" dirty="0">
                <a:solidFill>
                  <a:schemeClr val="bg1"/>
                </a:solidFill>
                <a:latin typeface="Rockwell" panose="02060603020205020403" pitchFamily="18" charset="0"/>
              </a:rPr>
              <a:t>It is not considered reliable since it Is not taken under oath, nor subject to cross-examination</a:t>
            </a:r>
          </a:p>
        </p:txBody>
      </p:sp>
    </p:spTree>
    <p:extLst>
      <p:ext uri="{BB962C8B-B14F-4D97-AF65-F5344CB8AC3E}">
        <p14:creationId xmlns:p14="http://schemas.microsoft.com/office/powerpoint/2010/main" val="463385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a:latin typeface="Stencil" panose="040409050D0802020404" pitchFamily="82" charset="0"/>
              </a:rPr>
              <a:t>Court Cases to Determine How Court Should Run</a:t>
            </a:r>
          </a:p>
        </p:txBody>
      </p:sp>
      <p:sp>
        <p:nvSpPr>
          <p:cNvPr id="4" name="TextBox 3"/>
          <p:cNvSpPr txBox="1"/>
          <p:nvPr/>
        </p:nvSpPr>
        <p:spPr>
          <a:xfrm>
            <a:off x="838200" y="1868557"/>
            <a:ext cx="10515600" cy="3539430"/>
          </a:xfrm>
          <a:prstGeom prst="rect">
            <a:avLst/>
          </a:prstGeom>
          <a:noFill/>
        </p:spPr>
        <p:txBody>
          <a:bodyPr wrap="square" rtlCol="0">
            <a:spAutoFit/>
          </a:bodyPr>
          <a:lstStyle/>
          <a:p>
            <a:pPr marL="285750" lvl="0" indent="-285750">
              <a:buFont typeface="Arial" panose="020B0604020202020204" pitchFamily="34" charset="0"/>
              <a:buChar char="•"/>
            </a:pPr>
            <a:r>
              <a:rPr lang="en-US" sz="2800" i="1" dirty="0">
                <a:solidFill>
                  <a:srgbClr val="FF0000"/>
                </a:solidFill>
                <a:latin typeface="Rockwell" panose="02060603020205020403" pitchFamily="18" charset="0"/>
              </a:rPr>
              <a:t>Frye v. United States</a:t>
            </a:r>
          </a:p>
          <a:p>
            <a:pPr marL="742950" lvl="1" indent="-285750">
              <a:buFont typeface="Arial" panose="020B0604020202020204" pitchFamily="34" charset="0"/>
              <a:buChar char="•"/>
            </a:pPr>
            <a:r>
              <a:rPr lang="en-US" sz="2800" dirty="0">
                <a:solidFill>
                  <a:schemeClr val="bg1"/>
                </a:solidFill>
                <a:latin typeface="Rockwell" panose="02060603020205020403" pitchFamily="18" charset="0"/>
              </a:rPr>
              <a:t>Commonly known as the “general acceptance” test</a:t>
            </a:r>
          </a:p>
          <a:p>
            <a:pPr marL="742950" lvl="1" indent="-285750">
              <a:buFont typeface="Arial" panose="020B0604020202020204" pitchFamily="34" charset="0"/>
              <a:buChar char="•"/>
            </a:pPr>
            <a:r>
              <a:rPr lang="en-US" sz="2800" dirty="0">
                <a:solidFill>
                  <a:schemeClr val="bg1"/>
                </a:solidFill>
                <a:latin typeface="Rockwell" panose="02060603020205020403" pitchFamily="18" charset="0"/>
              </a:rPr>
              <a:t>Scientific evidence is admissible at trail only if the scientific principle law sufficiently gain acceptance in the scientific community</a:t>
            </a:r>
          </a:p>
          <a:p>
            <a:pPr marL="742950" lvl="1" indent="-285750">
              <a:buFont typeface="Arial" panose="020B0604020202020204" pitchFamily="34" charset="0"/>
              <a:buChar char="•"/>
            </a:pPr>
            <a:r>
              <a:rPr lang="en-US" sz="2800" dirty="0">
                <a:solidFill>
                  <a:schemeClr val="bg1"/>
                </a:solidFill>
                <a:latin typeface="Rockwell" panose="02060603020205020403" pitchFamily="18" charset="0"/>
              </a:rPr>
              <a:t>After presentation by the expert witness, the jury decides of the evidence has any significance</a:t>
            </a:r>
          </a:p>
          <a:p>
            <a:pPr marL="742950" lvl="1" indent="-285750">
              <a:buFont typeface="Arial" panose="020B0604020202020204" pitchFamily="34" charset="0"/>
              <a:buChar char="•"/>
            </a:pPr>
            <a:r>
              <a:rPr lang="en-US" sz="2800" dirty="0">
                <a:solidFill>
                  <a:schemeClr val="bg1"/>
                </a:solidFill>
                <a:latin typeface="Rockwell" panose="02060603020205020403" pitchFamily="18" charset="0"/>
              </a:rPr>
              <a:t>Applies only to “new” or “novel” methodologies</a:t>
            </a:r>
          </a:p>
        </p:txBody>
      </p:sp>
    </p:spTree>
    <p:extLst>
      <p:ext uri="{BB962C8B-B14F-4D97-AF65-F5344CB8AC3E}">
        <p14:creationId xmlns:p14="http://schemas.microsoft.com/office/powerpoint/2010/main" val="1836540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a:latin typeface="Stencil" panose="040409050D0802020404" pitchFamily="82" charset="0"/>
              </a:rPr>
              <a:t>What we have done so far</a:t>
            </a:r>
          </a:p>
        </p:txBody>
      </p:sp>
      <p:sp>
        <p:nvSpPr>
          <p:cNvPr id="4" name="TextBox 3"/>
          <p:cNvSpPr txBox="1"/>
          <p:nvPr/>
        </p:nvSpPr>
        <p:spPr>
          <a:xfrm>
            <a:off x="838200" y="1868557"/>
            <a:ext cx="10515600" cy="3539430"/>
          </a:xfrm>
          <a:prstGeom prst="rect">
            <a:avLst/>
          </a:prstGeom>
          <a:noFill/>
        </p:spPr>
        <p:txBody>
          <a:bodyPr wrap="square" rtlCol="0">
            <a:spAutoFit/>
          </a:bodyPr>
          <a:lstStyle/>
          <a:p>
            <a:pPr marL="285750" lvl="0" indent="-285750">
              <a:buFont typeface="Arial" panose="020B0604020202020204" pitchFamily="34" charset="0"/>
              <a:buChar char="•"/>
            </a:pPr>
            <a:r>
              <a:rPr lang="en-US" sz="2800" dirty="0">
                <a:solidFill>
                  <a:schemeClr val="bg1"/>
                </a:solidFill>
                <a:latin typeface="Rockwell" panose="02060603020205020403" pitchFamily="18" charset="0"/>
              </a:rPr>
              <a:t>Fact vs. Opinion Reading</a:t>
            </a:r>
          </a:p>
          <a:p>
            <a:pPr marL="285750" lvl="0" indent="-285750">
              <a:buFont typeface="Arial" panose="020B0604020202020204" pitchFamily="34" charset="0"/>
              <a:buChar char="•"/>
            </a:pPr>
            <a:r>
              <a:rPr lang="en-US" sz="2800" dirty="0">
                <a:solidFill>
                  <a:schemeClr val="bg1"/>
                </a:solidFill>
                <a:latin typeface="Rockwell" panose="02060603020205020403" pitchFamily="18" charset="0"/>
              </a:rPr>
              <a:t>The Importance of Observation</a:t>
            </a:r>
          </a:p>
          <a:p>
            <a:pPr marL="285750" lvl="0" indent="-285750">
              <a:buFont typeface="Arial" panose="020B0604020202020204" pitchFamily="34" charset="0"/>
              <a:buChar char="•"/>
            </a:pPr>
            <a:r>
              <a:rPr lang="en-US" sz="2800" dirty="0">
                <a:solidFill>
                  <a:schemeClr val="bg1"/>
                </a:solidFill>
                <a:latin typeface="Rockwell" panose="02060603020205020403" pitchFamily="18" charset="0"/>
              </a:rPr>
              <a:t>Eyewitness Basics – Procs and Cons of Testimonial Evidence</a:t>
            </a:r>
          </a:p>
          <a:p>
            <a:pPr marL="285750" lvl="0" indent="-285750">
              <a:buFont typeface="Arial" panose="020B0604020202020204" pitchFamily="34" charset="0"/>
              <a:buChar char="•"/>
            </a:pPr>
            <a:r>
              <a:rPr lang="en-US" sz="2800" dirty="0">
                <a:solidFill>
                  <a:schemeClr val="bg1"/>
                </a:solidFill>
                <a:latin typeface="Rockwell" panose="02060603020205020403" pitchFamily="18" charset="0"/>
              </a:rPr>
              <a:t>A Brief History of Forensics</a:t>
            </a:r>
          </a:p>
          <a:p>
            <a:pPr marL="285750" lvl="0" indent="-285750">
              <a:buFont typeface="Arial" panose="020B0604020202020204" pitchFamily="34" charset="0"/>
              <a:buChar char="•"/>
            </a:pPr>
            <a:r>
              <a:rPr lang="en-US" sz="2800" dirty="0">
                <a:solidFill>
                  <a:schemeClr val="bg1"/>
                </a:solidFill>
                <a:latin typeface="Rockwell" panose="02060603020205020403" pitchFamily="18" charset="0"/>
              </a:rPr>
              <a:t>Who’s Who at the Crime Scene</a:t>
            </a:r>
          </a:p>
          <a:p>
            <a:pPr marL="285750" lvl="0" indent="-285750">
              <a:buFont typeface="Arial" panose="020B0604020202020204" pitchFamily="34" charset="0"/>
              <a:buChar char="•"/>
            </a:pPr>
            <a:r>
              <a:rPr lang="en-US" sz="2800" dirty="0">
                <a:solidFill>
                  <a:schemeClr val="bg1"/>
                </a:solidFill>
                <a:latin typeface="Rockwell" panose="02060603020205020403" pitchFamily="18" charset="0"/>
              </a:rPr>
              <a:t>Types of Crime</a:t>
            </a:r>
          </a:p>
          <a:p>
            <a:pPr marL="285750" lvl="0" indent="-285750">
              <a:buFont typeface="Arial" panose="020B0604020202020204" pitchFamily="34" charset="0"/>
              <a:buChar char="•"/>
            </a:pPr>
            <a:r>
              <a:rPr lang="en-US" sz="2800" dirty="0">
                <a:solidFill>
                  <a:schemeClr val="bg1"/>
                </a:solidFill>
                <a:latin typeface="Rockwell" panose="02060603020205020403" pitchFamily="18" charset="0"/>
              </a:rPr>
              <a:t>IF YOU ARE MISSING ANY OF THIS…IT IS ON THE WEBSITE or ASK ME and I may have extra paper copies</a:t>
            </a:r>
          </a:p>
        </p:txBody>
      </p:sp>
    </p:spTree>
    <p:extLst>
      <p:ext uri="{BB962C8B-B14F-4D97-AF65-F5344CB8AC3E}">
        <p14:creationId xmlns:p14="http://schemas.microsoft.com/office/powerpoint/2010/main" val="3453677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a:latin typeface="Stencil" panose="040409050D0802020404" pitchFamily="82" charset="0"/>
              </a:rPr>
              <a:t>Yoyo:</a:t>
            </a:r>
          </a:p>
        </p:txBody>
      </p:sp>
      <p:sp>
        <p:nvSpPr>
          <p:cNvPr id="3" name="Content Placeholder 2"/>
          <p:cNvSpPr>
            <a:spLocks noGrp="1"/>
          </p:cNvSpPr>
          <p:nvPr>
            <p:ph idx="1"/>
          </p:nvPr>
        </p:nvSpPr>
        <p:spPr>
          <a:xfrm>
            <a:off x="838200" y="1825625"/>
            <a:ext cx="10515600" cy="2984914"/>
          </a:xfrm>
        </p:spPr>
        <p:txBody>
          <a:bodyPr/>
          <a:lstStyle/>
          <a:p>
            <a:pPr marL="0" indent="0">
              <a:buNone/>
            </a:pPr>
            <a:r>
              <a:rPr lang="en-US" dirty="0">
                <a:solidFill>
                  <a:srgbClr val="FF0000"/>
                </a:solidFill>
                <a:latin typeface="Rockwell" panose="02060603020205020403" pitchFamily="18" charset="0"/>
              </a:rPr>
              <a:t>QUESTION: </a:t>
            </a:r>
          </a:p>
          <a:p>
            <a:pPr marL="0" indent="0">
              <a:buNone/>
            </a:pPr>
            <a:r>
              <a:rPr lang="en-US" dirty="0">
                <a:solidFill>
                  <a:schemeClr val="bg1"/>
                </a:solidFill>
                <a:latin typeface="Rockwell" panose="02060603020205020403" pitchFamily="18" charset="0"/>
              </a:rPr>
              <a:t>A man was found dead with a cassette recorder in one hand and a gun in the other. When the police came in, they immediately pressed the play button on the cassette. He said "I have nothing else to live for. I can't go on," then the sound of a gunshot. After listening to the cassette tape, the police knew that it was not a suicide, but a homicide. How did they know?</a:t>
            </a:r>
          </a:p>
        </p:txBody>
      </p:sp>
      <p:sp>
        <p:nvSpPr>
          <p:cNvPr id="10" name="Content Placeholder 2"/>
          <p:cNvSpPr txBox="1">
            <a:spLocks/>
          </p:cNvSpPr>
          <p:nvPr/>
        </p:nvSpPr>
        <p:spPr>
          <a:xfrm>
            <a:off x="738808" y="4810539"/>
            <a:ext cx="10515600" cy="16167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olidFill>
                  <a:srgbClr val="FF0000"/>
                </a:solidFill>
                <a:latin typeface="Rockwell" panose="02060603020205020403" pitchFamily="18" charset="0"/>
              </a:rPr>
              <a:t>ANSWER: </a:t>
            </a:r>
          </a:p>
          <a:p>
            <a:pPr marL="0" indent="0">
              <a:buNone/>
            </a:pPr>
            <a:r>
              <a:rPr lang="en-US" dirty="0">
                <a:solidFill>
                  <a:schemeClr val="bg1"/>
                </a:solidFill>
                <a:latin typeface="Rockwell" panose="02060603020205020403" pitchFamily="18" charset="0"/>
              </a:rPr>
              <a:t>If the man shot himself while he was recording, how did he rewind the cassette tape?</a:t>
            </a:r>
          </a:p>
          <a:p>
            <a:pPr marL="0" indent="0">
              <a:buFont typeface="Arial" panose="020B0604020202020204" pitchFamily="34" charset="0"/>
              <a:buNone/>
            </a:pPr>
            <a:endParaRPr lang="en-US" dirty="0">
              <a:solidFill>
                <a:schemeClr val="bg1"/>
              </a:solidFill>
              <a:latin typeface="Rockwell" panose="02060603020205020403" pitchFamily="18" charset="0"/>
            </a:endParaRPr>
          </a:p>
        </p:txBody>
      </p:sp>
    </p:spTree>
    <p:extLst>
      <p:ext uri="{BB962C8B-B14F-4D97-AF65-F5344CB8AC3E}">
        <p14:creationId xmlns:p14="http://schemas.microsoft.com/office/powerpoint/2010/main" val="554189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57449"/>
            <a:ext cx="12192000" cy="1809337"/>
          </a:xfrm>
          <a:solidFill>
            <a:srgbClr val="FF0000"/>
          </a:solidFill>
        </p:spPr>
        <p:txBody>
          <a:bodyPr>
            <a:normAutofit/>
          </a:bodyPr>
          <a:lstStyle/>
          <a:p>
            <a:r>
              <a:rPr lang="en-US" b="1" dirty="0">
                <a:latin typeface="Stencil" panose="040409050D0802020404" pitchFamily="82" charset="0"/>
              </a:rPr>
              <a:t>AIM: </a:t>
            </a:r>
            <a:r>
              <a:rPr lang="en-US" dirty="0">
                <a:latin typeface="Stencil" panose="040409050D0802020404" pitchFamily="82" charset="0"/>
              </a:rPr>
              <a:t>What are the Steps in pursing justice?</a:t>
            </a:r>
          </a:p>
        </p:txBody>
      </p:sp>
      <p:sp>
        <p:nvSpPr>
          <p:cNvPr id="3" name="Subtitle 2"/>
          <p:cNvSpPr>
            <a:spLocks noGrp="1"/>
          </p:cNvSpPr>
          <p:nvPr>
            <p:ph type="subTitle" idx="1"/>
          </p:nvPr>
        </p:nvSpPr>
        <p:spPr>
          <a:xfrm>
            <a:off x="0" y="4266786"/>
            <a:ext cx="12192000" cy="466124"/>
          </a:xfrm>
          <a:solidFill>
            <a:schemeClr val="bg1"/>
          </a:solidFill>
        </p:spPr>
        <p:txBody>
          <a:bodyPr>
            <a:noAutofit/>
          </a:bodyPr>
          <a:lstStyle/>
          <a:p>
            <a:r>
              <a:rPr lang="en-US" sz="3200" dirty="0">
                <a:solidFill>
                  <a:srgbClr val="FF0000"/>
                </a:solidFill>
                <a:latin typeface="Stencil" panose="040409050D0802020404" pitchFamily="82" charset="0"/>
                <a:cs typeface="Nirmala UI Semilight" panose="020B0402040204020203" pitchFamily="34" charset="0"/>
              </a:rPr>
              <a:t>Scanlon/</a:t>
            </a:r>
            <a:r>
              <a:rPr lang="en-US" sz="3200" dirty="0" err="1">
                <a:solidFill>
                  <a:srgbClr val="FF0000"/>
                </a:solidFill>
                <a:latin typeface="Stencil" panose="040409050D0802020404" pitchFamily="82" charset="0"/>
                <a:cs typeface="Nirmala UI Semilight" panose="020B0402040204020203" pitchFamily="34" charset="0"/>
              </a:rPr>
              <a:t>Mammolito</a:t>
            </a:r>
            <a:endParaRPr lang="en-US" sz="3200" dirty="0">
              <a:solidFill>
                <a:srgbClr val="FF0000"/>
              </a:solidFill>
              <a:latin typeface="Stencil" panose="040409050D0802020404" pitchFamily="82" charset="0"/>
              <a:cs typeface="Nirmala UI Semilight" panose="020B0402040204020203" pitchFamily="34" charset="0"/>
            </a:endParaRPr>
          </a:p>
        </p:txBody>
      </p:sp>
    </p:spTree>
    <p:extLst>
      <p:ext uri="{BB962C8B-B14F-4D97-AF65-F5344CB8AC3E}">
        <p14:creationId xmlns:p14="http://schemas.microsoft.com/office/powerpoint/2010/main" val="4252543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a:latin typeface="Stencil" panose="040409050D0802020404" pitchFamily="82" charset="0"/>
              </a:rPr>
              <a:t>General time Line</a:t>
            </a:r>
          </a:p>
        </p:txBody>
      </p:sp>
      <p:sp>
        <p:nvSpPr>
          <p:cNvPr id="3" name="Right Arrow 2"/>
          <p:cNvSpPr/>
          <p:nvPr/>
        </p:nvSpPr>
        <p:spPr>
          <a:xfrm rot="1795515">
            <a:off x="70335" y="2564618"/>
            <a:ext cx="2633870" cy="210709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solidFill>
                  <a:srgbClr val="FF0000"/>
                </a:solidFill>
                <a:latin typeface="Rockwell" panose="02060603020205020403" pitchFamily="18" charset="0"/>
              </a:rPr>
              <a:t>A crime is committed</a:t>
            </a:r>
          </a:p>
        </p:txBody>
      </p:sp>
      <p:sp>
        <p:nvSpPr>
          <p:cNvPr id="6" name="Right Arrow 5"/>
          <p:cNvSpPr/>
          <p:nvPr/>
        </p:nvSpPr>
        <p:spPr>
          <a:xfrm rot="19705915">
            <a:off x="2449859" y="3382495"/>
            <a:ext cx="2633870" cy="210709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solidFill>
                  <a:srgbClr val="FF0000"/>
                </a:solidFill>
                <a:latin typeface="Rockwell" panose="02060603020205020403" pitchFamily="18" charset="0"/>
              </a:rPr>
              <a:t>Suspect Identified</a:t>
            </a:r>
          </a:p>
        </p:txBody>
      </p:sp>
      <p:sp>
        <p:nvSpPr>
          <p:cNvPr id="7" name="Right Arrow 6"/>
          <p:cNvSpPr/>
          <p:nvPr/>
        </p:nvSpPr>
        <p:spPr>
          <a:xfrm rot="1926919">
            <a:off x="4546599" y="2525966"/>
            <a:ext cx="3098800" cy="21844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solidFill>
                  <a:srgbClr val="FF0000"/>
                </a:solidFill>
                <a:latin typeface="Rockwell" panose="02060603020205020403" pitchFamily="18" charset="0"/>
              </a:rPr>
              <a:t>Info/evidence collected</a:t>
            </a:r>
          </a:p>
        </p:txBody>
      </p:sp>
      <p:sp>
        <p:nvSpPr>
          <p:cNvPr id="8" name="Right Arrow 7"/>
          <p:cNvSpPr/>
          <p:nvPr/>
        </p:nvSpPr>
        <p:spPr>
          <a:xfrm rot="19883667">
            <a:off x="6979459" y="3774251"/>
            <a:ext cx="3243926" cy="2457155"/>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solidFill>
                  <a:srgbClr val="FF0000"/>
                </a:solidFill>
                <a:latin typeface="Rockwell" panose="02060603020205020403" pitchFamily="18" charset="0"/>
              </a:rPr>
              <a:t>Establish probable cause</a:t>
            </a:r>
          </a:p>
        </p:txBody>
      </p:sp>
      <p:sp>
        <p:nvSpPr>
          <p:cNvPr id="10" name="Right Arrow 9"/>
          <p:cNvSpPr/>
          <p:nvPr/>
        </p:nvSpPr>
        <p:spPr>
          <a:xfrm rot="1343726">
            <a:off x="9064219" y="2380248"/>
            <a:ext cx="3098800" cy="210709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a:solidFill>
                  <a:srgbClr val="FF0000"/>
                </a:solidFill>
                <a:latin typeface="Rockwell" panose="02060603020205020403" pitchFamily="18" charset="0"/>
              </a:rPr>
              <a:t>Arrest warrant issued</a:t>
            </a:r>
          </a:p>
        </p:txBody>
      </p:sp>
    </p:spTree>
    <p:extLst>
      <p:ext uri="{BB962C8B-B14F-4D97-AF65-F5344CB8AC3E}">
        <p14:creationId xmlns:p14="http://schemas.microsoft.com/office/powerpoint/2010/main" val="2130826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a:latin typeface="Stencil" panose="040409050D0802020404" pitchFamily="82" charset="0"/>
              </a:rPr>
              <a:t>If You Are The “bad guy” watch out!</a:t>
            </a:r>
          </a:p>
        </p:txBody>
      </p:sp>
      <p:sp>
        <p:nvSpPr>
          <p:cNvPr id="3" name="Content Placeholder 2"/>
          <p:cNvSpPr>
            <a:spLocks noGrp="1"/>
          </p:cNvSpPr>
          <p:nvPr>
            <p:ph idx="1"/>
          </p:nvPr>
        </p:nvSpPr>
        <p:spPr/>
        <p:txBody>
          <a:bodyPr/>
          <a:lstStyle/>
          <a:p>
            <a:r>
              <a:rPr lang="en-US" dirty="0">
                <a:solidFill>
                  <a:srgbClr val="FF0000"/>
                </a:solidFill>
                <a:latin typeface="Rockwell" panose="02060603020205020403" pitchFamily="18" charset="0"/>
              </a:rPr>
              <a:t>Your Rights</a:t>
            </a:r>
          </a:p>
          <a:p>
            <a:pPr lvl="1"/>
            <a:r>
              <a:rPr lang="en-US" sz="2800" dirty="0">
                <a:solidFill>
                  <a:schemeClr val="bg1"/>
                </a:solidFill>
                <a:latin typeface="Rockwell" panose="02060603020205020403" pitchFamily="18" charset="0"/>
              </a:rPr>
              <a:t>Did the arresting officer read you your </a:t>
            </a:r>
            <a:r>
              <a:rPr lang="en-US" sz="2800" dirty="0">
                <a:solidFill>
                  <a:srgbClr val="FF0000"/>
                </a:solidFill>
                <a:latin typeface="Rockwell" panose="02060603020205020403" pitchFamily="18" charset="0"/>
              </a:rPr>
              <a:t>Miranda rights</a:t>
            </a:r>
            <a:r>
              <a:rPr lang="en-US" sz="2800" dirty="0">
                <a:solidFill>
                  <a:schemeClr val="bg1"/>
                </a:solidFill>
                <a:latin typeface="Rockwell" panose="02060603020205020403" pitchFamily="18" charset="0"/>
              </a:rPr>
              <a:t>?</a:t>
            </a:r>
          </a:p>
          <a:p>
            <a:pPr lvl="2"/>
            <a:r>
              <a:rPr lang="en-US" sz="2800" dirty="0">
                <a:solidFill>
                  <a:schemeClr val="bg1"/>
                </a:solidFill>
                <a:latin typeface="Rockwell" panose="02060603020205020403" pitchFamily="18" charset="0"/>
              </a:rPr>
              <a:t>You have the right to remain silent.  Anything you say can and will be held against you in the court of law.  You have the right to an attorney.  If you cannot afford an attorney one will be provided for you.  Do you understand the rights I have just read to you?</a:t>
            </a:r>
          </a:p>
          <a:p>
            <a:endParaRPr lang="en-US" dirty="0"/>
          </a:p>
        </p:txBody>
      </p:sp>
    </p:spTree>
    <p:extLst>
      <p:ext uri="{BB962C8B-B14F-4D97-AF65-F5344CB8AC3E}">
        <p14:creationId xmlns:p14="http://schemas.microsoft.com/office/powerpoint/2010/main" val="2715346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a:latin typeface="Stencil" panose="040409050D0802020404" pitchFamily="82" charset="0"/>
              </a:rPr>
              <a:t>If You Are The “bad guy” watch out!</a:t>
            </a:r>
          </a:p>
        </p:txBody>
      </p:sp>
      <p:sp>
        <p:nvSpPr>
          <p:cNvPr id="3" name="Content Placeholder 2"/>
          <p:cNvSpPr>
            <a:spLocks noGrp="1"/>
          </p:cNvSpPr>
          <p:nvPr>
            <p:ph idx="1"/>
          </p:nvPr>
        </p:nvSpPr>
        <p:spPr>
          <a:xfrm>
            <a:off x="838200" y="1825625"/>
            <a:ext cx="4727713" cy="4351338"/>
          </a:xfrm>
        </p:spPr>
        <p:txBody>
          <a:bodyPr/>
          <a:lstStyle/>
          <a:p>
            <a:r>
              <a:rPr lang="en-US" dirty="0">
                <a:solidFill>
                  <a:srgbClr val="FF0000"/>
                </a:solidFill>
                <a:latin typeface="Rockwell" panose="02060603020205020403" pitchFamily="18" charset="0"/>
              </a:rPr>
              <a:t>Booking</a:t>
            </a:r>
            <a:endParaRPr lang="en-US" dirty="0"/>
          </a:p>
          <a:p>
            <a:pPr lvl="1"/>
            <a:r>
              <a:rPr lang="en-US" dirty="0">
                <a:solidFill>
                  <a:schemeClr val="bg1"/>
                </a:solidFill>
                <a:latin typeface="Rockwell" panose="02060603020205020403" pitchFamily="18" charset="0"/>
              </a:rPr>
              <a:t>Basic info, photo, fingerprints</a:t>
            </a:r>
          </a:p>
          <a:p>
            <a:r>
              <a:rPr lang="en-US" dirty="0">
                <a:solidFill>
                  <a:srgbClr val="FF0000"/>
                </a:solidFill>
                <a:latin typeface="Rockwell" panose="02060603020205020403" pitchFamily="18" charset="0"/>
              </a:rPr>
              <a:t>Arraignment</a:t>
            </a:r>
          </a:p>
          <a:p>
            <a:pPr lvl="1"/>
            <a:r>
              <a:rPr lang="en-US" dirty="0">
                <a:solidFill>
                  <a:schemeClr val="bg1"/>
                </a:solidFill>
                <a:latin typeface="Rockwell" panose="02060603020205020403" pitchFamily="18" charset="0"/>
              </a:rPr>
              <a:t>Being brought before a judge within 72 hours</a:t>
            </a:r>
          </a:p>
        </p:txBody>
      </p:sp>
      <p:graphicFrame>
        <p:nvGraphicFramePr>
          <p:cNvPr id="4" name="Object 3"/>
          <p:cNvGraphicFramePr>
            <a:graphicFrameLocks noChangeAspect="1"/>
          </p:cNvGraphicFramePr>
          <p:nvPr>
            <p:extLst>
              <p:ext uri="{D42A27DB-BD31-4B8C-83A1-F6EECF244321}">
                <p14:modId xmlns:p14="http://schemas.microsoft.com/office/powerpoint/2010/main" val="1988302778"/>
              </p:ext>
            </p:extLst>
          </p:nvPr>
        </p:nvGraphicFramePr>
        <p:xfrm>
          <a:off x="98425" y="98425"/>
          <a:ext cx="2509838" cy="365125"/>
        </p:xfrm>
        <a:graphic>
          <a:graphicData uri="http://schemas.openxmlformats.org/presentationml/2006/ole">
            <mc:AlternateContent xmlns:mc="http://schemas.openxmlformats.org/markup-compatibility/2006">
              <mc:Choice xmlns:v="urn:schemas-microsoft-com:vml" Requires="v">
                <p:oleObj spid="_x0000_s2056" name="Packager Shell Object" showAsIcon="1" r:id="rId3" imgW="2509920" imgH="364680" progId="Package">
                  <p:embed/>
                </p:oleObj>
              </mc:Choice>
              <mc:Fallback>
                <p:oleObj name="Packager Shell Object" showAsIcon="1" r:id="rId3" imgW="2509920" imgH="364680" progId="Package">
                  <p:embed/>
                  <p:pic>
                    <p:nvPicPr>
                      <p:cNvPr id="0" name=""/>
                      <p:cNvPicPr/>
                      <p:nvPr/>
                    </p:nvPicPr>
                    <p:blipFill>
                      <a:blip r:embed="rId4"/>
                      <a:stretch>
                        <a:fillRect/>
                      </a:stretch>
                    </p:blipFill>
                    <p:spPr>
                      <a:xfrm>
                        <a:off x="98425" y="98425"/>
                        <a:ext cx="2509838" cy="365125"/>
                      </a:xfrm>
                      <a:prstGeom prst="rect">
                        <a:avLst/>
                      </a:prstGeom>
                    </p:spPr>
                  </p:pic>
                </p:oleObj>
              </mc:Fallback>
            </mc:AlternateContent>
          </a:graphicData>
        </a:graphic>
      </p:graphicFrame>
      <p:pic>
        <p:nvPicPr>
          <p:cNvPr id="5" name="Picture 4"/>
          <p:cNvPicPr>
            <a:picLocks noChangeAspect="1"/>
          </p:cNvPicPr>
          <p:nvPr/>
        </p:nvPicPr>
        <p:blipFill>
          <a:blip r:embed="rId5"/>
          <a:stretch>
            <a:fillRect/>
          </a:stretch>
        </p:blipFill>
        <p:spPr>
          <a:xfrm>
            <a:off x="6520070" y="1825625"/>
            <a:ext cx="4833730" cy="4809958"/>
          </a:xfrm>
          <a:prstGeom prst="rect">
            <a:avLst/>
          </a:prstGeom>
        </p:spPr>
      </p:pic>
    </p:spTree>
    <p:extLst>
      <p:ext uri="{BB962C8B-B14F-4D97-AF65-F5344CB8AC3E}">
        <p14:creationId xmlns:p14="http://schemas.microsoft.com/office/powerpoint/2010/main" val="1241071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a:latin typeface="Stencil" panose="040409050D0802020404" pitchFamily="82" charset="0"/>
              </a:rPr>
              <a:t>If You Are The “bad guy” watch out!</a:t>
            </a:r>
          </a:p>
        </p:txBody>
      </p:sp>
      <p:sp>
        <p:nvSpPr>
          <p:cNvPr id="3" name="Content Placeholder 2"/>
          <p:cNvSpPr>
            <a:spLocks noGrp="1"/>
          </p:cNvSpPr>
          <p:nvPr>
            <p:ph idx="1"/>
          </p:nvPr>
        </p:nvSpPr>
        <p:spPr/>
        <p:txBody>
          <a:bodyPr/>
          <a:lstStyle/>
          <a:p>
            <a:r>
              <a:rPr lang="en-US" dirty="0">
                <a:solidFill>
                  <a:schemeClr val="bg1"/>
                </a:solidFill>
                <a:latin typeface="Rockwell" panose="02060603020205020403" pitchFamily="18" charset="0"/>
              </a:rPr>
              <a:t>Pleas</a:t>
            </a:r>
          </a:p>
          <a:p>
            <a:pPr lvl="1"/>
            <a:r>
              <a:rPr lang="en-US" dirty="0">
                <a:solidFill>
                  <a:srgbClr val="FF0000"/>
                </a:solidFill>
                <a:latin typeface="Rockwell" panose="02060603020205020403" pitchFamily="18" charset="0"/>
              </a:rPr>
              <a:t>Guilty</a:t>
            </a:r>
          </a:p>
          <a:p>
            <a:pPr lvl="1"/>
            <a:r>
              <a:rPr lang="en-US" dirty="0">
                <a:solidFill>
                  <a:srgbClr val="FF0000"/>
                </a:solidFill>
                <a:latin typeface="Rockwell" panose="02060603020205020403" pitchFamily="18" charset="0"/>
              </a:rPr>
              <a:t>Not Guilty</a:t>
            </a:r>
          </a:p>
          <a:p>
            <a:pPr lvl="1"/>
            <a:r>
              <a:rPr lang="en-US" dirty="0">
                <a:solidFill>
                  <a:srgbClr val="FF0000"/>
                </a:solidFill>
                <a:latin typeface="Rockwell" panose="02060603020205020403" pitchFamily="18" charset="0"/>
              </a:rPr>
              <a:t>Not Guilty by insanity</a:t>
            </a:r>
          </a:p>
          <a:p>
            <a:pPr lvl="1"/>
            <a:r>
              <a:rPr lang="en-US" dirty="0">
                <a:solidFill>
                  <a:schemeClr val="bg1"/>
                </a:solidFill>
                <a:latin typeface="Rockwell" panose="02060603020205020403" pitchFamily="18" charset="0"/>
              </a:rPr>
              <a:t>Nolo </a:t>
            </a:r>
            <a:r>
              <a:rPr lang="en-US" dirty="0" err="1">
                <a:solidFill>
                  <a:schemeClr val="bg1"/>
                </a:solidFill>
                <a:latin typeface="Rockwell" panose="02060603020205020403" pitchFamily="18" charset="0"/>
              </a:rPr>
              <a:t>contendre</a:t>
            </a:r>
            <a:r>
              <a:rPr lang="en-US" dirty="0">
                <a:solidFill>
                  <a:schemeClr val="bg1"/>
                </a:solidFill>
                <a:latin typeface="Rockwell" panose="02060603020205020403" pitchFamily="18" charset="0"/>
              </a:rPr>
              <a:t> (no contest)</a:t>
            </a:r>
          </a:p>
          <a:p>
            <a:pPr lvl="2"/>
            <a:r>
              <a:rPr lang="en-US" dirty="0">
                <a:solidFill>
                  <a:schemeClr val="bg1"/>
                </a:solidFill>
                <a:latin typeface="Rockwell" panose="02060603020205020403" pitchFamily="18" charset="0"/>
              </a:rPr>
              <a:t>Only in criminal cases – does not deny facts, but does not admit any crime – accepts punishment</a:t>
            </a:r>
          </a:p>
          <a:p>
            <a:pPr lvl="1"/>
            <a:endParaRPr lang="en-US" dirty="0">
              <a:solidFill>
                <a:srgbClr val="FF0000"/>
              </a:solidFill>
              <a:latin typeface="Rockwell" panose="02060603020205020403" pitchFamily="18" charset="0"/>
            </a:endParaRPr>
          </a:p>
          <a:p>
            <a:pPr lvl="1"/>
            <a:endParaRPr lang="en-US" dirty="0">
              <a:solidFill>
                <a:srgbClr val="FF0000"/>
              </a:solidFill>
              <a:latin typeface="Rockwell" panose="02060603020205020403" pitchFamily="18" charset="0"/>
            </a:endParaRPr>
          </a:p>
        </p:txBody>
      </p:sp>
    </p:spTree>
    <p:extLst>
      <p:ext uri="{BB962C8B-B14F-4D97-AF65-F5344CB8AC3E}">
        <p14:creationId xmlns:p14="http://schemas.microsoft.com/office/powerpoint/2010/main" val="2097664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a:latin typeface="Stencil" panose="040409050D0802020404" pitchFamily="82" charset="0"/>
              </a:rPr>
              <a:t>How do you plea?</a:t>
            </a:r>
          </a:p>
        </p:txBody>
      </p:sp>
      <p:graphicFrame>
        <p:nvGraphicFramePr>
          <p:cNvPr id="3" name="Table 2"/>
          <p:cNvGraphicFramePr>
            <a:graphicFrameLocks noGrp="1"/>
          </p:cNvGraphicFramePr>
          <p:nvPr>
            <p:extLst>
              <p:ext uri="{D42A27DB-BD31-4B8C-83A1-F6EECF244321}">
                <p14:modId xmlns:p14="http://schemas.microsoft.com/office/powerpoint/2010/main" val="2157459276"/>
              </p:ext>
            </p:extLst>
          </p:nvPr>
        </p:nvGraphicFramePr>
        <p:xfrm>
          <a:off x="838200" y="3335845"/>
          <a:ext cx="10515601" cy="3495548"/>
        </p:xfrm>
        <a:graphic>
          <a:graphicData uri="http://schemas.openxmlformats.org/drawingml/2006/table">
            <a:tbl>
              <a:tblPr firstRow="1" firstCol="1" bandRow="1">
                <a:tableStyleId>{5C22544A-7EE6-4342-B048-85BDC9FD1C3A}</a:tableStyleId>
              </a:tblPr>
              <a:tblGrid>
                <a:gridCol w="3504659">
                  <a:extLst>
                    <a:ext uri="{9D8B030D-6E8A-4147-A177-3AD203B41FA5}">
                      <a16:colId xmlns:a16="http://schemas.microsoft.com/office/drawing/2014/main" val="2280445978"/>
                    </a:ext>
                  </a:extLst>
                </a:gridCol>
                <a:gridCol w="3505471">
                  <a:extLst>
                    <a:ext uri="{9D8B030D-6E8A-4147-A177-3AD203B41FA5}">
                      <a16:colId xmlns:a16="http://schemas.microsoft.com/office/drawing/2014/main" val="4260946494"/>
                    </a:ext>
                  </a:extLst>
                </a:gridCol>
                <a:gridCol w="3505471">
                  <a:extLst>
                    <a:ext uri="{9D8B030D-6E8A-4147-A177-3AD203B41FA5}">
                      <a16:colId xmlns:a16="http://schemas.microsoft.com/office/drawing/2014/main" val="16784092"/>
                    </a:ext>
                  </a:extLst>
                </a:gridCol>
              </a:tblGrid>
              <a:tr h="2681827">
                <a:tc>
                  <a:txBody>
                    <a:bodyPr/>
                    <a:lstStyle/>
                    <a:p>
                      <a:pPr marL="342900" marR="0" lvl="0" indent="-342900">
                        <a:lnSpc>
                          <a:spcPct val="107000"/>
                        </a:lnSpc>
                        <a:spcBef>
                          <a:spcPts val="0"/>
                        </a:spcBef>
                        <a:spcAft>
                          <a:spcPts val="0"/>
                        </a:spcAft>
                        <a:buFont typeface="Symbol" panose="05050102010706020507" pitchFamily="18" charset="2"/>
                        <a:buChar char=""/>
                      </a:pPr>
                      <a:r>
                        <a:rPr lang="en-US" sz="2400" b="0">
                          <a:effectLst/>
                          <a:latin typeface="Rockwell" panose="02060603020205020403" pitchFamily="18" charset="0"/>
                        </a:rPr>
                        <a:t>Preliminary hearing </a:t>
                      </a:r>
                    </a:p>
                    <a:p>
                      <a:pPr marL="342900" marR="0" lvl="0" indent="-342900">
                        <a:lnSpc>
                          <a:spcPct val="107000"/>
                        </a:lnSpc>
                        <a:spcBef>
                          <a:spcPts val="0"/>
                        </a:spcBef>
                        <a:spcAft>
                          <a:spcPts val="0"/>
                        </a:spcAft>
                        <a:buFont typeface="Symbol" panose="05050102010706020507" pitchFamily="18" charset="2"/>
                        <a:buChar char=""/>
                      </a:pPr>
                      <a:r>
                        <a:rPr lang="en-US" sz="2400" b="0">
                          <a:effectLst/>
                          <a:latin typeface="Rockwell" panose="02060603020205020403" pitchFamily="18" charset="0"/>
                        </a:rPr>
                        <a:t>No jury</a:t>
                      </a:r>
                    </a:p>
                    <a:p>
                      <a:pPr marL="342900" marR="0" lvl="0" indent="-342900">
                        <a:lnSpc>
                          <a:spcPct val="107000"/>
                        </a:lnSpc>
                        <a:spcBef>
                          <a:spcPts val="0"/>
                        </a:spcBef>
                        <a:spcAft>
                          <a:spcPts val="0"/>
                        </a:spcAft>
                        <a:buFont typeface="Symbol" panose="05050102010706020507" pitchFamily="18" charset="2"/>
                        <a:buChar char=""/>
                      </a:pPr>
                      <a:r>
                        <a:rPr lang="en-US" sz="2400" b="0">
                          <a:effectLst/>
                          <a:latin typeface="Rockwell" panose="02060603020205020403" pitchFamily="18" charset="0"/>
                        </a:rPr>
                        <a:t>Prosecution presents</a:t>
                      </a:r>
                    </a:p>
                    <a:p>
                      <a:pPr marL="342900" marR="0" lvl="0" indent="-342900">
                        <a:lnSpc>
                          <a:spcPct val="107000"/>
                        </a:lnSpc>
                        <a:spcBef>
                          <a:spcPts val="0"/>
                        </a:spcBef>
                        <a:spcAft>
                          <a:spcPts val="0"/>
                        </a:spcAft>
                        <a:buFont typeface="Symbol" panose="05050102010706020507" pitchFamily="18" charset="2"/>
                        <a:buChar char=""/>
                      </a:pPr>
                      <a:r>
                        <a:rPr lang="en-US" sz="2400" b="0">
                          <a:effectLst/>
                          <a:latin typeface="Rockwell" panose="02060603020205020403" pitchFamily="18" charset="0"/>
                        </a:rPr>
                        <a:t>Defense can too</a:t>
                      </a:r>
                    </a:p>
                    <a:p>
                      <a:pPr marL="342900" marR="0" lvl="0" indent="-342900">
                        <a:lnSpc>
                          <a:spcPct val="107000"/>
                        </a:lnSpc>
                        <a:spcBef>
                          <a:spcPts val="0"/>
                        </a:spcBef>
                        <a:spcAft>
                          <a:spcPts val="0"/>
                        </a:spcAft>
                        <a:buFont typeface="Symbol" panose="05050102010706020507" pitchFamily="18" charset="2"/>
                        <a:buChar char=""/>
                      </a:pPr>
                      <a:r>
                        <a:rPr lang="en-US" sz="2400" b="0">
                          <a:effectLst/>
                          <a:latin typeface="Rockwell" panose="02060603020205020403" pitchFamily="18" charset="0"/>
                        </a:rPr>
                        <a:t>Judge passes sentence</a:t>
                      </a:r>
                      <a:endParaRPr lang="en-US" sz="2400" b="0">
                        <a:effectLst/>
                        <a:latin typeface="Rockwell" panose="02060603020205020403" pitchFamily="18"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2400" b="0">
                          <a:effectLst/>
                          <a:latin typeface="Rockwell" panose="02060603020205020403" pitchFamily="18" charset="0"/>
                        </a:rPr>
                        <a:t>Preliminary hearing</a:t>
                      </a:r>
                    </a:p>
                    <a:p>
                      <a:pPr marL="342900" marR="0" lvl="0" indent="-342900">
                        <a:lnSpc>
                          <a:spcPct val="107000"/>
                        </a:lnSpc>
                        <a:spcBef>
                          <a:spcPts val="0"/>
                        </a:spcBef>
                        <a:spcAft>
                          <a:spcPts val="0"/>
                        </a:spcAft>
                        <a:buFont typeface="Symbol" panose="05050102010706020507" pitchFamily="18" charset="2"/>
                        <a:buChar char=""/>
                      </a:pPr>
                      <a:r>
                        <a:rPr lang="en-US" sz="2400" b="0">
                          <a:effectLst/>
                          <a:latin typeface="Rockwell" panose="02060603020205020403" pitchFamily="18" charset="0"/>
                        </a:rPr>
                        <a:t>No jury</a:t>
                      </a:r>
                    </a:p>
                    <a:p>
                      <a:pPr marL="342900" marR="0" lvl="0" indent="-342900">
                        <a:lnSpc>
                          <a:spcPct val="107000"/>
                        </a:lnSpc>
                        <a:spcBef>
                          <a:spcPts val="0"/>
                        </a:spcBef>
                        <a:spcAft>
                          <a:spcPts val="0"/>
                        </a:spcAft>
                        <a:buFont typeface="Symbol" panose="05050102010706020507" pitchFamily="18" charset="2"/>
                        <a:buChar char=""/>
                      </a:pPr>
                      <a:r>
                        <a:rPr lang="en-US" sz="2400" b="0">
                          <a:effectLst/>
                          <a:latin typeface="Rockwell" panose="02060603020205020403" pitchFamily="18" charset="0"/>
                        </a:rPr>
                        <a:t>Judge decides if there is enough evidence to stand trial</a:t>
                      </a:r>
                    </a:p>
                    <a:p>
                      <a:pPr marL="342900" marR="0" lvl="0" indent="-342900">
                        <a:lnSpc>
                          <a:spcPct val="107000"/>
                        </a:lnSpc>
                        <a:spcBef>
                          <a:spcPts val="0"/>
                        </a:spcBef>
                        <a:spcAft>
                          <a:spcPts val="0"/>
                        </a:spcAft>
                        <a:buFont typeface="Symbol" panose="05050102010706020507" pitchFamily="18" charset="2"/>
                        <a:buChar char=""/>
                      </a:pPr>
                      <a:r>
                        <a:rPr lang="en-US" sz="2400" b="0">
                          <a:effectLst/>
                          <a:latin typeface="Rockwell" panose="02060603020205020403" pitchFamily="18" charset="0"/>
                        </a:rPr>
                        <a:t>If so, gets trial date</a:t>
                      </a:r>
                    </a:p>
                    <a:p>
                      <a:pPr marL="342900" marR="0" lvl="0" indent="-342900">
                        <a:lnSpc>
                          <a:spcPct val="107000"/>
                        </a:lnSpc>
                        <a:spcBef>
                          <a:spcPts val="0"/>
                        </a:spcBef>
                        <a:spcAft>
                          <a:spcPts val="0"/>
                        </a:spcAft>
                        <a:buFont typeface="Symbol" panose="05050102010706020507" pitchFamily="18" charset="2"/>
                        <a:buChar char=""/>
                      </a:pPr>
                      <a:r>
                        <a:rPr lang="en-US" sz="2400" b="0">
                          <a:effectLst/>
                          <a:latin typeface="Rockwell" panose="02060603020205020403" pitchFamily="18" charset="0"/>
                        </a:rPr>
                        <a:t>Determines bail</a:t>
                      </a:r>
                      <a:endParaRPr lang="en-US" sz="2400" b="0">
                        <a:effectLst/>
                        <a:latin typeface="Rockwell" panose="02060603020205020403" pitchFamily="18"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2400" b="0" dirty="0">
                          <a:effectLst/>
                          <a:latin typeface="Rockwell" panose="02060603020205020403" pitchFamily="18" charset="0"/>
                        </a:rPr>
                        <a:t>Very specific procedures</a:t>
                      </a:r>
                    </a:p>
                    <a:p>
                      <a:pPr marL="342900" marR="0" lvl="0" indent="-342900">
                        <a:lnSpc>
                          <a:spcPct val="107000"/>
                        </a:lnSpc>
                        <a:spcBef>
                          <a:spcPts val="0"/>
                        </a:spcBef>
                        <a:spcAft>
                          <a:spcPts val="0"/>
                        </a:spcAft>
                        <a:buFont typeface="Symbol" panose="05050102010706020507" pitchFamily="18" charset="2"/>
                        <a:buChar char=""/>
                      </a:pPr>
                      <a:r>
                        <a:rPr lang="en-US" sz="2400" b="0" dirty="0">
                          <a:effectLst/>
                          <a:latin typeface="Rockwell" panose="02060603020205020403" pitchFamily="18" charset="0"/>
                        </a:rPr>
                        <a:t>Defendant has to prove convincing evidence that at the time of the offense they were unable to appreciate the nature of the crime</a:t>
                      </a:r>
                      <a:endParaRPr lang="en-US" sz="2400" b="0" dirty="0">
                        <a:effectLst/>
                        <a:latin typeface="Rockwell" panose="02060603020205020403" pitchFamily="18"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2614837110"/>
                  </a:ext>
                </a:extLst>
              </a:tr>
            </a:tbl>
          </a:graphicData>
        </a:graphic>
      </p:graphicFrame>
      <p:sp>
        <p:nvSpPr>
          <p:cNvPr id="4" name="Oval 3"/>
          <p:cNvSpPr/>
          <p:nvPr/>
        </p:nvSpPr>
        <p:spPr>
          <a:xfrm>
            <a:off x="838200" y="1821715"/>
            <a:ext cx="3327400" cy="1320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F0000"/>
                </a:solidFill>
                <a:latin typeface="Rockwell" panose="02060603020205020403" pitchFamily="18" charset="0"/>
              </a:rPr>
              <a:t>Guilty</a:t>
            </a:r>
          </a:p>
        </p:txBody>
      </p:sp>
      <p:sp>
        <p:nvSpPr>
          <p:cNvPr id="5" name="Oval 4"/>
          <p:cNvSpPr/>
          <p:nvPr/>
        </p:nvSpPr>
        <p:spPr>
          <a:xfrm>
            <a:off x="4432300" y="1852866"/>
            <a:ext cx="3327400" cy="1320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F0000"/>
                </a:solidFill>
                <a:latin typeface="Rockwell" panose="02060603020205020403" pitchFamily="18" charset="0"/>
              </a:rPr>
              <a:t>Not Guilty</a:t>
            </a:r>
          </a:p>
        </p:txBody>
      </p:sp>
      <p:sp>
        <p:nvSpPr>
          <p:cNvPr id="6" name="Oval 5"/>
          <p:cNvSpPr/>
          <p:nvPr/>
        </p:nvSpPr>
        <p:spPr>
          <a:xfrm>
            <a:off x="8026400" y="1852866"/>
            <a:ext cx="3327400" cy="1320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F0000"/>
                </a:solidFill>
                <a:latin typeface="Rockwell" panose="02060603020205020403" pitchFamily="18" charset="0"/>
              </a:rPr>
              <a:t>Not Guilty because of insanity</a:t>
            </a:r>
          </a:p>
        </p:txBody>
      </p:sp>
    </p:spTree>
    <p:extLst>
      <p:ext uri="{BB962C8B-B14F-4D97-AF65-F5344CB8AC3E}">
        <p14:creationId xmlns:p14="http://schemas.microsoft.com/office/powerpoint/2010/main" val="4142582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dirty="0">
                <a:latin typeface="Stencil" panose="040409050D0802020404" pitchFamily="82" charset="0"/>
              </a:rPr>
              <a:t>Remember</a:t>
            </a:r>
          </a:p>
        </p:txBody>
      </p:sp>
      <p:sp>
        <p:nvSpPr>
          <p:cNvPr id="3" name="Content Placeholder 2"/>
          <p:cNvSpPr>
            <a:spLocks noGrp="1"/>
          </p:cNvSpPr>
          <p:nvPr>
            <p:ph idx="1"/>
          </p:nvPr>
        </p:nvSpPr>
        <p:spPr/>
        <p:txBody>
          <a:bodyPr/>
          <a:lstStyle/>
          <a:p>
            <a:r>
              <a:rPr lang="en-US" cap="all" dirty="0">
                <a:solidFill>
                  <a:srgbClr val="FF0000"/>
                </a:solidFill>
                <a:latin typeface="Rockwell" panose="02060603020205020403" pitchFamily="18" charset="0"/>
              </a:rPr>
              <a:t>You are innocent until proved guilty</a:t>
            </a:r>
          </a:p>
          <a:p>
            <a:r>
              <a:rPr lang="en-US" dirty="0">
                <a:solidFill>
                  <a:schemeClr val="bg1"/>
                </a:solidFill>
                <a:latin typeface="Rockwell" panose="02060603020205020403" pitchFamily="18" charset="0"/>
              </a:rPr>
              <a:t>It is up to the prosecution to find substantial proof!</a:t>
            </a:r>
          </a:p>
        </p:txBody>
      </p:sp>
    </p:spTree>
    <p:extLst>
      <p:ext uri="{BB962C8B-B14F-4D97-AF65-F5344CB8AC3E}">
        <p14:creationId xmlns:p14="http://schemas.microsoft.com/office/powerpoint/2010/main" val="4016683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737</Words>
  <Application>Microsoft Office PowerPoint</Application>
  <PresentationFormat>Widescreen</PresentationFormat>
  <Paragraphs>83</Paragraphs>
  <Slides>13</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3" baseType="lpstr">
      <vt:lpstr>Arial</vt:lpstr>
      <vt:lpstr>Calibri</vt:lpstr>
      <vt:lpstr>Calibri Light</vt:lpstr>
      <vt:lpstr>Nirmala UI Semilight</vt:lpstr>
      <vt:lpstr>Rockwell</vt:lpstr>
      <vt:lpstr>Stencil</vt:lpstr>
      <vt:lpstr>Symbol</vt:lpstr>
      <vt:lpstr>Times New Roman</vt:lpstr>
      <vt:lpstr>Office Theme</vt:lpstr>
      <vt:lpstr>Packager Shell Object</vt:lpstr>
      <vt:lpstr>Yoyo:</vt:lpstr>
      <vt:lpstr>Yoyo:</vt:lpstr>
      <vt:lpstr>AIM: What are the Steps in pursing justice?</vt:lpstr>
      <vt:lpstr>General time Line</vt:lpstr>
      <vt:lpstr>If You Are The “bad guy” watch out!</vt:lpstr>
      <vt:lpstr>If You Are The “bad guy” watch out!</vt:lpstr>
      <vt:lpstr>If You Are The “bad guy” watch out!</vt:lpstr>
      <vt:lpstr>How do you plea?</vt:lpstr>
      <vt:lpstr>Remember</vt:lpstr>
      <vt:lpstr>The Grand jury</vt:lpstr>
      <vt:lpstr>What is evidence…specifically? </vt:lpstr>
      <vt:lpstr>Court Cases to Determine How Court Should Run</vt:lpstr>
      <vt:lpstr>What we have done so far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Yoyo:</dc:title>
  <dc:creator>Lauren Scanlon</dc:creator>
  <cp:lastModifiedBy>Lauren Scanlon</cp:lastModifiedBy>
  <cp:revision>10</cp:revision>
  <dcterms:created xsi:type="dcterms:W3CDTF">2017-09-20T01:22:52Z</dcterms:created>
  <dcterms:modified xsi:type="dcterms:W3CDTF">2017-09-21T00:08:40Z</dcterms:modified>
</cp:coreProperties>
</file>