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7" r:id="rId2"/>
    <p:sldId id="256" r:id="rId3"/>
    <p:sldId id="258" r:id="rId4"/>
    <p:sldId id="259" r:id="rId5"/>
    <p:sldId id="261" r:id="rId6"/>
    <p:sldId id="260" r:id="rId7"/>
    <p:sldId id="262" r:id="rId8"/>
    <p:sldId id="263" r:id="rId9"/>
    <p:sldId id="265" r:id="rId10"/>
    <p:sldId id="272" r:id="rId11"/>
    <p:sldId id="266" r:id="rId12"/>
    <p:sldId id="267" r:id="rId13"/>
    <p:sldId id="268" r:id="rId14"/>
    <p:sldId id="269" r:id="rId15"/>
    <p:sldId id="270" r:id="rId16"/>
    <p:sldId id="280" r:id="rId17"/>
    <p:sldId id="281" r:id="rId18"/>
    <p:sldId id="285" r:id="rId19"/>
    <p:sldId id="282" r:id="rId20"/>
    <p:sldId id="283" r:id="rId21"/>
    <p:sldId id="284" r:id="rId22"/>
    <p:sldId id="286" r:id="rId23"/>
    <p:sldId id="287" r:id="rId24"/>
    <p:sldId id="288" r:id="rId25"/>
    <p:sldId id="289" r:id="rId26"/>
    <p:sldId id="290" r:id="rId27"/>
    <p:sldId id="291" r:id="rId28"/>
    <p:sldId id="292" r:id="rId29"/>
    <p:sldId id="293" r:id="rId30"/>
    <p:sldId id="299" r:id="rId31"/>
    <p:sldId id="294" r:id="rId32"/>
    <p:sldId id="295" r:id="rId33"/>
    <p:sldId id="296" r:id="rId34"/>
    <p:sldId id="30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11"/>
  </p:normalViewPr>
  <p:slideViewPr>
    <p:cSldViewPr snapToGrid="0" snapToObjects="1">
      <p:cViewPr varScale="1">
        <p:scale>
          <a:sx n="90" d="100"/>
          <a:sy n="90" d="100"/>
        </p:scale>
        <p:origin x="232" y="10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49BAC-D62B-4944-8861-685743DCFFF4}" type="datetimeFigureOut">
              <a:rPr lang="en-US" smtClean="0"/>
              <a:t>10/10/17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827EB-A252-A24F-B4ED-72F79D230FE2}" type="slidenum">
              <a:rPr lang="en-US" smtClean="0"/>
              <a:t>‹#›</a:t>
            </a:fld>
            <a:endParaRPr lang="en-US"/>
          </a:p>
        </p:txBody>
      </p:sp>
    </p:spTree>
    <p:extLst>
      <p:ext uri="{BB962C8B-B14F-4D97-AF65-F5344CB8AC3E}">
        <p14:creationId xmlns:p14="http://schemas.microsoft.com/office/powerpoint/2010/main" val="1080153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D05F20-DC8B-E14D-A915-22898D8DF5A9}"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4A9D9-ECB4-E145-9565-366D979C9CDB}" type="slidenum">
              <a:rPr lang="en-US" smtClean="0"/>
              <a:t>‹#›</a:t>
            </a:fld>
            <a:endParaRPr lang="en-US"/>
          </a:p>
        </p:txBody>
      </p:sp>
    </p:spTree>
    <p:extLst>
      <p:ext uri="{BB962C8B-B14F-4D97-AF65-F5344CB8AC3E}">
        <p14:creationId xmlns:p14="http://schemas.microsoft.com/office/powerpoint/2010/main" val="1628752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05F20-DC8B-E14D-A915-22898D8DF5A9}"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4A9D9-ECB4-E145-9565-366D979C9CDB}" type="slidenum">
              <a:rPr lang="en-US" smtClean="0"/>
              <a:t>‹#›</a:t>
            </a:fld>
            <a:endParaRPr lang="en-US"/>
          </a:p>
        </p:txBody>
      </p:sp>
    </p:spTree>
    <p:extLst>
      <p:ext uri="{BB962C8B-B14F-4D97-AF65-F5344CB8AC3E}">
        <p14:creationId xmlns:p14="http://schemas.microsoft.com/office/powerpoint/2010/main" val="69401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05F20-DC8B-E14D-A915-22898D8DF5A9}"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4A9D9-ECB4-E145-9565-366D979C9CDB}" type="slidenum">
              <a:rPr lang="en-US" smtClean="0"/>
              <a:t>‹#›</a:t>
            </a:fld>
            <a:endParaRPr lang="en-US"/>
          </a:p>
        </p:txBody>
      </p:sp>
    </p:spTree>
    <p:extLst>
      <p:ext uri="{BB962C8B-B14F-4D97-AF65-F5344CB8AC3E}">
        <p14:creationId xmlns:p14="http://schemas.microsoft.com/office/powerpoint/2010/main" val="129712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05F20-DC8B-E14D-A915-22898D8DF5A9}"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4A9D9-ECB4-E145-9565-366D979C9CDB}" type="slidenum">
              <a:rPr lang="en-US" smtClean="0"/>
              <a:t>‹#›</a:t>
            </a:fld>
            <a:endParaRPr lang="en-US"/>
          </a:p>
        </p:txBody>
      </p:sp>
    </p:spTree>
    <p:extLst>
      <p:ext uri="{BB962C8B-B14F-4D97-AF65-F5344CB8AC3E}">
        <p14:creationId xmlns:p14="http://schemas.microsoft.com/office/powerpoint/2010/main" val="46932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D05F20-DC8B-E14D-A915-22898D8DF5A9}"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4A9D9-ECB4-E145-9565-366D979C9CDB}" type="slidenum">
              <a:rPr lang="en-US" smtClean="0"/>
              <a:t>‹#›</a:t>
            </a:fld>
            <a:endParaRPr lang="en-US"/>
          </a:p>
        </p:txBody>
      </p:sp>
    </p:spTree>
    <p:extLst>
      <p:ext uri="{BB962C8B-B14F-4D97-AF65-F5344CB8AC3E}">
        <p14:creationId xmlns:p14="http://schemas.microsoft.com/office/powerpoint/2010/main" val="154359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D05F20-DC8B-E14D-A915-22898D8DF5A9}" type="datetimeFigureOut">
              <a:rPr lang="en-US" smtClean="0"/>
              <a:t>10/10/17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4A9D9-ECB4-E145-9565-366D979C9CDB}" type="slidenum">
              <a:rPr lang="en-US" smtClean="0"/>
              <a:t>‹#›</a:t>
            </a:fld>
            <a:endParaRPr lang="en-US"/>
          </a:p>
        </p:txBody>
      </p:sp>
    </p:spTree>
    <p:extLst>
      <p:ext uri="{BB962C8B-B14F-4D97-AF65-F5344CB8AC3E}">
        <p14:creationId xmlns:p14="http://schemas.microsoft.com/office/powerpoint/2010/main" val="15482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D05F20-DC8B-E14D-A915-22898D8DF5A9}" type="datetimeFigureOut">
              <a:rPr lang="en-US" smtClean="0"/>
              <a:t>10/10/17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74A9D9-ECB4-E145-9565-366D979C9CDB}" type="slidenum">
              <a:rPr lang="en-US" smtClean="0"/>
              <a:t>‹#›</a:t>
            </a:fld>
            <a:endParaRPr lang="en-US"/>
          </a:p>
        </p:txBody>
      </p:sp>
    </p:spTree>
    <p:extLst>
      <p:ext uri="{BB962C8B-B14F-4D97-AF65-F5344CB8AC3E}">
        <p14:creationId xmlns:p14="http://schemas.microsoft.com/office/powerpoint/2010/main" val="160534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D05F20-DC8B-E14D-A915-22898D8DF5A9}" type="datetimeFigureOut">
              <a:rPr lang="en-US" smtClean="0"/>
              <a:t>10/10/17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74A9D9-ECB4-E145-9565-366D979C9CDB}" type="slidenum">
              <a:rPr lang="en-US" smtClean="0"/>
              <a:t>‹#›</a:t>
            </a:fld>
            <a:endParaRPr lang="en-US"/>
          </a:p>
        </p:txBody>
      </p:sp>
    </p:spTree>
    <p:extLst>
      <p:ext uri="{BB962C8B-B14F-4D97-AF65-F5344CB8AC3E}">
        <p14:creationId xmlns:p14="http://schemas.microsoft.com/office/powerpoint/2010/main" val="10687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05F20-DC8B-E14D-A915-22898D8DF5A9}" type="datetimeFigureOut">
              <a:rPr lang="en-US" smtClean="0"/>
              <a:t>10/10/17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74A9D9-ECB4-E145-9565-366D979C9CDB}" type="slidenum">
              <a:rPr lang="en-US" smtClean="0"/>
              <a:t>‹#›</a:t>
            </a:fld>
            <a:endParaRPr lang="en-US"/>
          </a:p>
        </p:txBody>
      </p:sp>
    </p:spTree>
    <p:extLst>
      <p:ext uri="{BB962C8B-B14F-4D97-AF65-F5344CB8AC3E}">
        <p14:creationId xmlns:p14="http://schemas.microsoft.com/office/powerpoint/2010/main" val="952619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05F20-DC8B-E14D-A915-22898D8DF5A9}" type="datetimeFigureOut">
              <a:rPr lang="en-US" smtClean="0"/>
              <a:t>10/10/17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4A9D9-ECB4-E145-9565-366D979C9CDB}" type="slidenum">
              <a:rPr lang="en-US" smtClean="0"/>
              <a:t>‹#›</a:t>
            </a:fld>
            <a:endParaRPr lang="en-US"/>
          </a:p>
        </p:txBody>
      </p:sp>
    </p:spTree>
    <p:extLst>
      <p:ext uri="{BB962C8B-B14F-4D97-AF65-F5344CB8AC3E}">
        <p14:creationId xmlns:p14="http://schemas.microsoft.com/office/powerpoint/2010/main" val="118788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05F20-DC8B-E14D-A915-22898D8DF5A9}" type="datetimeFigureOut">
              <a:rPr lang="en-US" smtClean="0"/>
              <a:t>10/10/17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4A9D9-ECB4-E145-9565-366D979C9CDB}" type="slidenum">
              <a:rPr lang="en-US" smtClean="0"/>
              <a:t>‹#›</a:t>
            </a:fld>
            <a:endParaRPr lang="en-US"/>
          </a:p>
        </p:txBody>
      </p:sp>
    </p:spTree>
    <p:extLst>
      <p:ext uri="{BB962C8B-B14F-4D97-AF65-F5344CB8AC3E}">
        <p14:creationId xmlns:p14="http://schemas.microsoft.com/office/powerpoint/2010/main" val="17915488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05F20-DC8B-E14D-A915-22898D8DF5A9}" type="datetimeFigureOut">
              <a:rPr lang="en-US" smtClean="0"/>
              <a:t>10/10/17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4A9D9-ECB4-E145-9565-366D979C9CDB}" type="slidenum">
              <a:rPr lang="en-US" smtClean="0"/>
              <a:t>‹#›</a:t>
            </a:fld>
            <a:endParaRPr lang="en-US"/>
          </a:p>
        </p:txBody>
      </p:sp>
    </p:spTree>
    <p:extLst>
      <p:ext uri="{BB962C8B-B14F-4D97-AF65-F5344CB8AC3E}">
        <p14:creationId xmlns:p14="http://schemas.microsoft.com/office/powerpoint/2010/main" val="297552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12.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YOYO</a:t>
            </a:r>
            <a:endParaRPr lang="en-US" dirty="0">
              <a:latin typeface="Rockwell" charset="0"/>
              <a:ea typeface="Rockwell" charset="0"/>
              <a:cs typeface="Rockwell" charset="0"/>
            </a:endParaRPr>
          </a:p>
        </p:txBody>
      </p:sp>
      <p:sp>
        <p:nvSpPr>
          <p:cNvPr id="3" name="Content Placeholder 2"/>
          <p:cNvSpPr>
            <a:spLocks noGrp="1"/>
          </p:cNvSpPr>
          <p:nvPr>
            <p:ph idx="1"/>
          </p:nvPr>
        </p:nvSpPr>
        <p:spPr>
          <a:solidFill>
            <a:schemeClr val="bg1">
              <a:alpha val="85000"/>
            </a:schemeClr>
          </a:solidFill>
        </p:spPr>
        <p:txBody>
          <a:bodyPr/>
          <a:lstStyle/>
          <a:p>
            <a:r>
              <a:rPr lang="en-US" dirty="0" smtClean="0">
                <a:solidFill>
                  <a:srgbClr val="FF0000"/>
                </a:solidFill>
                <a:latin typeface="Rockwell" charset="0"/>
                <a:ea typeface="Rockwell" charset="0"/>
                <a:cs typeface="Rockwell" charset="0"/>
              </a:rPr>
              <a:t>Turn in SITN #4 in the folder up front.</a:t>
            </a:r>
          </a:p>
          <a:p>
            <a:r>
              <a:rPr lang="en-US" dirty="0" smtClean="0">
                <a:latin typeface="Rockwell" charset="0"/>
                <a:ea typeface="Rockwell" charset="0"/>
                <a:cs typeface="Rockwell" charset="0"/>
              </a:rPr>
              <a:t>You are sitting at your desk.  What are you in contact with?  What possible transfer of material could have taken or is taking place?  </a:t>
            </a:r>
            <a:r>
              <a:rPr lang="en-US" dirty="0" smtClean="0">
                <a:solidFill>
                  <a:srgbClr val="FF0000"/>
                </a:solidFill>
                <a:latin typeface="Rockwell" charset="0"/>
                <a:ea typeface="Rockwell" charset="0"/>
                <a:cs typeface="Rockwell" charset="0"/>
              </a:rPr>
              <a:t>MAKE A LIST</a:t>
            </a:r>
            <a:r>
              <a:rPr lang="en-US" dirty="0" smtClean="0">
                <a:latin typeface="Rockwell" charset="0"/>
                <a:ea typeface="Rockwell" charset="0"/>
                <a:cs typeface="Rockwell" charset="0"/>
              </a:rPr>
              <a:t>!  How could you have prevented any transfer if you had thought about it first?  What transferred material could be traced to you directly?</a:t>
            </a:r>
          </a:p>
          <a:p>
            <a:r>
              <a:rPr lang="en-US" dirty="0" smtClean="0">
                <a:solidFill>
                  <a:srgbClr val="FF0000"/>
                </a:solidFill>
                <a:latin typeface="Rockwell" charset="0"/>
                <a:ea typeface="Rockwell" charset="0"/>
                <a:cs typeface="Rockwell" charset="0"/>
              </a:rPr>
              <a:t>Think</a:t>
            </a:r>
            <a:r>
              <a:rPr lang="en-US" dirty="0" smtClean="0">
                <a:latin typeface="Rockwell" charset="0"/>
                <a:ea typeface="Rockwell" charset="0"/>
                <a:cs typeface="Rockwell" charset="0"/>
              </a:rPr>
              <a:t> about when you came to school today.  Did you leave any evidence that you were here other than being observed by others (eyewitness accounts)?</a:t>
            </a:r>
            <a:endParaRPr lang="en-US" dirty="0">
              <a:latin typeface="Rockwell" charset="0"/>
              <a:ea typeface="Rockwell" charset="0"/>
              <a:cs typeface="Rockwell" charset="0"/>
            </a:endParaRPr>
          </a:p>
        </p:txBody>
      </p:sp>
    </p:spTree>
    <p:extLst>
      <p:ext uri="{BB962C8B-B14F-4D97-AF65-F5344CB8AC3E}">
        <p14:creationId xmlns:p14="http://schemas.microsoft.com/office/powerpoint/2010/main" val="1772682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a:t>
            </a:r>
            <a:r>
              <a:rPr lang="en-US" b="1" u="sng" dirty="0" smtClean="0">
                <a:latin typeface="Rockwell" charset="0"/>
                <a:ea typeface="Rockwell" charset="0"/>
                <a:cs typeface="Rockwell" charset="0"/>
              </a:rPr>
              <a:t>Glass</a:t>
            </a:r>
            <a:endParaRPr lang="en-US" b="1" u="sng" dirty="0">
              <a:latin typeface="Rockwell" charset="0"/>
              <a:ea typeface="Rockwell" charset="0"/>
              <a:cs typeface="Rockwell" charset="0"/>
            </a:endParaRPr>
          </a:p>
        </p:txBody>
      </p:sp>
      <p:sp>
        <p:nvSpPr>
          <p:cNvPr id="3" name="Content Placeholder 2"/>
          <p:cNvSpPr>
            <a:spLocks noGrp="1"/>
          </p:cNvSpPr>
          <p:nvPr>
            <p:ph idx="1"/>
          </p:nvPr>
        </p:nvSpPr>
        <p:spPr>
          <a:xfrm>
            <a:off x="838200" y="1825625"/>
            <a:ext cx="10515600" cy="4351338"/>
          </a:xfrm>
          <a:solidFill>
            <a:schemeClr val="bg1">
              <a:alpha val="85000"/>
            </a:schemeClr>
          </a:solidFill>
        </p:spPr>
        <p:txBody>
          <a:bodyPr>
            <a:normAutofit/>
          </a:bodyPr>
          <a:lstStyle/>
          <a:p>
            <a:pPr algn="just"/>
            <a:endParaRPr lang="en-US" altLang="en-US" dirty="0">
              <a:latin typeface="Rockwell" charset="0"/>
              <a:ea typeface="Rockwell" charset="0"/>
              <a:cs typeface="Rockwell" charset="0"/>
            </a:endParaRPr>
          </a:p>
        </p:txBody>
      </p:sp>
      <p:grpSp>
        <p:nvGrpSpPr>
          <p:cNvPr id="5" name="Group 9"/>
          <p:cNvGrpSpPr>
            <a:grpSpLocks/>
          </p:cNvGrpSpPr>
          <p:nvPr/>
        </p:nvGrpSpPr>
        <p:grpSpPr bwMode="auto">
          <a:xfrm>
            <a:off x="6043246" y="1824739"/>
            <a:ext cx="5310554" cy="4204826"/>
            <a:chOff x="4504" y="135"/>
            <a:chExt cx="2140" cy="1845"/>
          </a:xfrm>
        </p:grpSpPr>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 y="135"/>
              <a:ext cx="1563" cy="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1"/>
            <p:cNvSpPr txBox="1">
              <a:spLocks noChangeArrowheads="1"/>
            </p:cNvSpPr>
            <p:nvPr/>
          </p:nvSpPr>
          <p:spPr bwMode="auto">
            <a:xfrm>
              <a:off x="4504" y="1575"/>
              <a:ext cx="214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en-US" dirty="0">
                  <a:latin typeface="Rockwell" charset="0"/>
                  <a:ea typeface="Rockwell" charset="0"/>
                  <a:cs typeface="Rockwell" charset="0"/>
                </a:rPr>
                <a:t>The pattern of cracks in a windshield fracture can reveal information about speed, occupant position, and angle of impact. </a:t>
              </a:r>
            </a:p>
          </p:txBody>
        </p:sp>
      </p:grpSp>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25625"/>
            <a:ext cx="4922723" cy="328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1028474" y="5107440"/>
            <a:ext cx="4595672"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dirty="0">
                <a:latin typeface="Rockwell" charset="0"/>
                <a:ea typeface="Rockwell" charset="0"/>
                <a:cs typeface="Rockwell" charset="0"/>
              </a:rPr>
              <a:t>Magnified image of glass fragments</a:t>
            </a:r>
          </a:p>
        </p:txBody>
      </p:sp>
    </p:spTree>
    <p:extLst>
      <p:ext uri="{BB962C8B-B14F-4D97-AF65-F5344CB8AC3E}">
        <p14:creationId xmlns:p14="http://schemas.microsoft.com/office/powerpoint/2010/main" val="1552978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a:t>
            </a:r>
            <a:r>
              <a:rPr lang="en-US" b="1" u="sng" dirty="0" smtClean="0">
                <a:latin typeface="Rockwell" charset="0"/>
                <a:ea typeface="Rockwell" charset="0"/>
                <a:cs typeface="Rockwell" charset="0"/>
              </a:rPr>
              <a:t>Explosives</a:t>
            </a:r>
            <a:endParaRPr lang="en-US" b="1" u="sng" dirty="0">
              <a:latin typeface="Rockwell" charset="0"/>
              <a:ea typeface="Rockwell" charset="0"/>
              <a:cs typeface="Rockwell" charset="0"/>
            </a:endParaRPr>
          </a:p>
        </p:txBody>
      </p:sp>
      <p:sp>
        <p:nvSpPr>
          <p:cNvPr id="3" name="Content Placeholder 2"/>
          <p:cNvSpPr>
            <a:spLocks noGrp="1"/>
          </p:cNvSpPr>
          <p:nvPr>
            <p:ph idx="1"/>
          </p:nvPr>
        </p:nvSpPr>
        <p:spPr>
          <a:xfrm>
            <a:off x="838200" y="1825625"/>
            <a:ext cx="10515600" cy="4351338"/>
          </a:xfrm>
          <a:solidFill>
            <a:schemeClr val="bg1">
              <a:alpha val="85000"/>
            </a:schemeClr>
          </a:solidFill>
        </p:spPr>
        <p:txBody>
          <a:bodyPr/>
          <a:lstStyle/>
          <a:p>
            <a:pPr algn="just"/>
            <a:r>
              <a:rPr lang="en-US" altLang="en-US" dirty="0" smtClean="0">
                <a:latin typeface="Rockwell" charset="0"/>
                <a:ea typeface="Rockwell" charset="0"/>
                <a:cs typeface="Rockwell" charset="0"/>
              </a:rPr>
              <a:t>Explosive substances can be examined to determine its </a:t>
            </a:r>
            <a:r>
              <a:rPr lang="en-US" altLang="en-US" b="1" u="sng" dirty="0" smtClean="0">
                <a:latin typeface="Rockwell" charset="0"/>
                <a:ea typeface="Rockwell" charset="0"/>
                <a:cs typeface="Rockwell" charset="0"/>
              </a:rPr>
              <a:t>chemical composition </a:t>
            </a:r>
            <a:r>
              <a:rPr lang="en-US" altLang="en-US" dirty="0" smtClean="0">
                <a:latin typeface="Rockwell" charset="0"/>
                <a:ea typeface="Rockwell" charset="0"/>
                <a:cs typeface="Rockwell" charset="0"/>
              </a:rPr>
              <a:t>to identify the type of explosive used and its origin. </a:t>
            </a:r>
          </a:p>
          <a:p>
            <a:pPr algn="just"/>
            <a:r>
              <a:rPr lang="en-US" altLang="en-US" b="1" u="sng" dirty="0" smtClean="0">
                <a:latin typeface="Rockwell" charset="0"/>
                <a:ea typeface="Rockwell" charset="0"/>
                <a:cs typeface="Rockwell" charset="0"/>
              </a:rPr>
              <a:t>Traces</a:t>
            </a:r>
            <a:r>
              <a:rPr lang="en-US" altLang="en-US" dirty="0" smtClean="0">
                <a:latin typeface="Rockwell" charset="0"/>
                <a:ea typeface="Rockwell" charset="0"/>
                <a:cs typeface="Rockwell" charset="0"/>
              </a:rPr>
              <a:t> of explosives found on a suspect’s clothing, skin, hair, or other objects may be matched to explosives from the crime scene.</a:t>
            </a:r>
          </a:p>
          <a:p>
            <a:pPr algn="just"/>
            <a:r>
              <a:rPr lang="en-US" altLang="en-US" dirty="0" smtClean="0">
                <a:latin typeface="Rockwell" charset="0"/>
                <a:ea typeface="Rockwell" charset="0"/>
                <a:cs typeface="Rockwell" charset="0"/>
              </a:rPr>
              <a:t>Materials used to make an explosive device will be compared to evidence found in the suspect’s possession to confirm a match</a:t>
            </a:r>
            <a:r>
              <a:rPr lang="en-US" altLang="en-US" dirty="0" smtClean="0">
                <a:latin typeface="Times New Roman" charset="0"/>
              </a:rPr>
              <a:t>. </a:t>
            </a:r>
            <a:endParaRPr lang="en-US" altLang="en-US" dirty="0">
              <a:latin typeface="Times New Roman" charset="0"/>
            </a:endParaRPr>
          </a:p>
        </p:txBody>
      </p:sp>
    </p:spTree>
    <p:extLst>
      <p:ext uri="{BB962C8B-B14F-4D97-AF65-F5344CB8AC3E}">
        <p14:creationId xmlns:p14="http://schemas.microsoft.com/office/powerpoint/2010/main" val="125257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Explosives</a:t>
            </a:r>
            <a:endParaRPr lang="en-US" dirty="0">
              <a:latin typeface="Rockwell" charset="0"/>
              <a:ea typeface="Rockwell" charset="0"/>
              <a:cs typeface="Rockwell" charset="0"/>
            </a:endParaRPr>
          </a:p>
        </p:txBody>
      </p:sp>
      <p:sp>
        <p:nvSpPr>
          <p:cNvPr id="3" name="Content Placeholder 2"/>
          <p:cNvSpPr>
            <a:spLocks noGrp="1"/>
          </p:cNvSpPr>
          <p:nvPr>
            <p:ph idx="1"/>
          </p:nvPr>
        </p:nvSpPr>
        <p:spPr>
          <a:xfrm>
            <a:off x="838200" y="1825625"/>
            <a:ext cx="10515600" cy="4351338"/>
          </a:xfrm>
          <a:solidFill>
            <a:schemeClr val="bg1">
              <a:alpha val="85000"/>
            </a:schemeClr>
          </a:solidFill>
        </p:spPr>
        <p:txBody>
          <a:bodyPr/>
          <a:lstStyle/>
          <a:p>
            <a:pPr algn="just">
              <a:buFont typeface="Arial" charset="0"/>
              <a:buChar char="•"/>
            </a:pPr>
            <a:endParaRPr lang="en-US" altLang="en-US" dirty="0">
              <a:latin typeface="Rockwell" charset="0"/>
              <a:ea typeface="Rockwell" charset="0"/>
              <a:cs typeface="Rockwell"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661" y="1825625"/>
            <a:ext cx="858906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52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a:t>
            </a:r>
            <a:r>
              <a:rPr lang="en-US" b="1" u="sng" dirty="0" smtClean="0">
                <a:latin typeface="Rockwell" charset="0"/>
                <a:ea typeface="Rockwell" charset="0"/>
                <a:cs typeface="Rockwell" charset="0"/>
              </a:rPr>
              <a:t>Ballistics</a:t>
            </a:r>
            <a:endParaRPr lang="en-US" b="1" u="sng" dirty="0">
              <a:latin typeface="Rockwell" charset="0"/>
              <a:ea typeface="Rockwell" charset="0"/>
              <a:cs typeface="Rockwell" charset="0"/>
            </a:endParaRPr>
          </a:p>
        </p:txBody>
      </p:sp>
      <p:sp>
        <p:nvSpPr>
          <p:cNvPr id="3" name="Content Placeholder 2"/>
          <p:cNvSpPr>
            <a:spLocks noGrp="1"/>
          </p:cNvSpPr>
          <p:nvPr>
            <p:ph idx="1"/>
          </p:nvPr>
        </p:nvSpPr>
        <p:spPr>
          <a:xfrm>
            <a:off x="838200" y="1825625"/>
            <a:ext cx="10515600" cy="4351338"/>
          </a:xfrm>
          <a:solidFill>
            <a:schemeClr val="bg1">
              <a:alpha val="85000"/>
            </a:schemeClr>
          </a:solidFill>
        </p:spPr>
        <p:txBody>
          <a:bodyPr/>
          <a:lstStyle/>
          <a:p>
            <a:pPr algn="just"/>
            <a:r>
              <a:rPr lang="en-US" altLang="en-US" dirty="0" smtClean="0">
                <a:latin typeface="Rockwell" charset="0"/>
                <a:ea typeface="Rockwell" charset="0"/>
                <a:cs typeface="Rockwell" charset="0"/>
              </a:rPr>
              <a:t>Characteristics of ammunition, firearms, and residue are examined to find matches between suspects and the evidence found at a crime scene.</a:t>
            </a:r>
          </a:p>
          <a:p>
            <a:pPr algn="just"/>
            <a:r>
              <a:rPr lang="en-US" altLang="en-US" dirty="0" smtClean="0">
                <a:latin typeface="Rockwell" charset="0"/>
                <a:ea typeface="Rockwell" charset="0"/>
                <a:cs typeface="Rockwell" charset="0"/>
              </a:rPr>
              <a:t>Chemical tests can reveal </a:t>
            </a:r>
            <a:r>
              <a:rPr lang="en-US" altLang="en-US" b="1" u="sng" dirty="0" smtClean="0">
                <a:latin typeface="Rockwell" charset="0"/>
                <a:ea typeface="Rockwell" charset="0"/>
                <a:cs typeface="Rockwell" charset="0"/>
              </a:rPr>
              <a:t>gunshot residue (GSR) </a:t>
            </a:r>
            <a:r>
              <a:rPr lang="en-US" altLang="en-US" dirty="0" smtClean="0">
                <a:latin typeface="Rockwell" charset="0"/>
                <a:ea typeface="Rockwell" charset="0"/>
                <a:cs typeface="Rockwell" charset="0"/>
              </a:rPr>
              <a:t>on the hands, face, or clothing of a victim or suspect to indicate how close a person was to a fired gun.</a:t>
            </a:r>
          </a:p>
          <a:p>
            <a:pPr algn="just"/>
            <a:r>
              <a:rPr lang="en-US" altLang="en-US" b="1" dirty="0" smtClean="0">
                <a:latin typeface="Rockwell" charset="0"/>
                <a:ea typeface="Rockwell" charset="0"/>
                <a:cs typeface="Rockwell" charset="0"/>
              </a:rPr>
              <a:t>DID YOU KNOW</a:t>
            </a:r>
            <a:r>
              <a:rPr lang="en-US" altLang="en-US" dirty="0" smtClean="0">
                <a:latin typeface="Rockwell" charset="0"/>
                <a:ea typeface="Rockwell" charset="0"/>
                <a:cs typeface="Rockwell" charset="0"/>
              </a:rPr>
              <a:t>: Caliber (handguns &amp; rifles) or </a:t>
            </a:r>
            <a:r>
              <a:rPr lang="en-US" altLang="en-US" dirty="0" err="1" smtClean="0">
                <a:latin typeface="Rockwell" charset="0"/>
                <a:ea typeface="Rockwell" charset="0"/>
                <a:cs typeface="Rockwell" charset="0"/>
              </a:rPr>
              <a:t>guage</a:t>
            </a:r>
            <a:r>
              <a:rPr lang="en-US" altLang="en-US" dirty="0" smtClean="0">
                <a:latin typeface="Rockwell" charset="0"/>
                <a:ea typeface="Rockwell" charset="0"/>
                <a:cs typeface="Rockwell" charset="0"/>
              </a:rPr>
              <a:t> (shotguns) refers to the size of the internal diameter of a gun’s barrel.</a:t>
            </a:r>
            <a:endParaRPr lang="en-US" altLang="en-US" dirty="0">
              <a:latin typeface="Rockwell" charset="0"/>
              <a:ea typeface="Rockwell" charset="0"/>
              <a:cs typeface="Rockwell" charset="0"/>
            </a:endParaRPr>
          </a:p>
        </p:txBody>
      </p:sp>
    </p:spTree>
    <p:extLst>
      <p:ext uri="{BB962C8B-B14F-4D97-AF65-F5344CB8AC3E}">
        <p14:creationId xmlns:p14="http://schemas.microsoft.com/office/powerpoint/2010/main" val="180624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a:t>
            </a:r>
            <a:r>
              <a:rPr lang="en-US" b="1" u="sng" dirty="0" smtClean="0">
                <a:latin typeface="Rockwell" charset="0"/>
                <a:ea typeface="Rockwell" charset="0"/>
                <a:cs typeface="Rockwell" charset="0"/>
              </a:rPr>
              <a:t>Ballistics</a:t>
            </a:r>
            <a:endParaRPr lang="en-US" b="1" u="sng" dirty="0">
              <a:latin typeface="Rockwell" charset="0"/>
              <a:ea typeface="Rockwell" charset="0"/>
              <a:cs typeface="Rockwell" charset="0"/>
            </a:endParaRPr>
          </a:p>
        </p:txBody>
      </p:sp>
      <p:sp>
        <p:nvSpPr>
          <p:cNvPr id="3" name="Content Placeholder 2"/>
          <p:cNvSpPr>
            <a:spLocks noGrp="1"/>
          </p:cNvSpPr>
          <p:nvPr>
            <p:ph idx="1"/>
          </p:nvPr>
        </p:nvSpPr>
        <p:spPr>
          <a:xfrm>
            <a:off x="838200" y="1825625"/>
            <a:ext cx="7485185" cy="4351338"/>
          </a:xfrm>
          <a:solidFill>
            <a:schemeClr val="bg1">
              <a:alpha val="85000"/>
            </a:schemeClr>
          </a:solidFill>
        </p:spPr>
        <p:txBody>
          <a:bodyPr/>
          <a:lstStyle/>
          <a:p>
            <a:pPr algn="just">
              <a:buFont typeface="Arial" charset="0"/>
              <a:buChar char="•"/>
            </a:pPr>
            <a:r>
              <a:rPr lang="en-US" altLang="en-US" dirty="0" smtClean="0">
                <a:latin typeface="Rockwell" charset="0"/>
                <a:ea typeface="Rockwell" charset="0"/>
                <a:cs typeface="Rockwell" charset="0"/>
              </a:rPr>
              <a:t>Rifling (grooves) in a gun barrel causes distinctive grooves, indentations and scratches upon fired bullets, which can be matched to the weapon that fired them.</a:t>
            </a:r>
          </a:p>
          <a:p>
            <a:pPr algn="just">
              <a:buFont typeface="Arial" charset="0"/>
              <a:buChar char="•"/>
            </a:pPr>
            <a:r>
              <a:rPr lang="en-US" altLang="en-US" dirty="0" smtClean="0">
                <a:latin typeface="Rockwell" charset="0"/>
                <a:ea typeface="Rockwell" charset="0"/>
                <a:cs typeface="Rockwell" charset="0"/>
              </a:rPr>
              <a:t>Police are able to search </a:t>
            </a:r>
            <a:r>
              <a:rPr lang="en-US" altLang="en-US" b="1" u="sng" dirty="0" smtClean="0">
                <a:latin typeface="Rockwell" charset="0"/>
                <a:ea typeface="Rockwell" charset="0"/>
                <a:cs typeface="Rockwell" charset="0"/>
              </a:rPr>
              <a:t>the</a:t>
            </a:r>
            <a:r>
              <a:rPr lang="en-US" altLang="en-US" u="sng" dirty="0" smtClean="0">
                <a:latin typeface="Rockwell" charset="0"/>
                <a:ea typeface="Rockwell" charset="0"/>
                <a:cs typeface="Rockwell" charset="0"/>
              </a:rPr>
              <a:t> </a:t>
            </a:r>
            <a:r>
              <a:rPr lang="en-US" altLang="en-US" b="1" u="sng" dirty="0" smtClean="0">
                <a:latin typeface="Rockwell" charset="0"/>
                <a:ea typeface="Rockwell" charset="0"/>
                <a:cs typeface="Rockwell" charset="0"/>
              </a:rPr>
              <a:t>Integrated Ballistics Identification System  (IBIS) </a:t>
            </a:r>
            <a:r>
              <a:rPr lang="en-US" altLang="en-US" dirty="0" smtClean="0">
                <a:latin typeface="Rockwell" charset="0"/>
                <a:ea typeface="Rockwell" charset="0"/>
                <a:cs typeface="Rockwell" charset="0"/>
              </a:rPr>
              <a:t>database</a:t>
            </a:r>
            <a:r>
              <a:rPr lang="en-US" altLang="en-US" b="1" dirty="0" smtClean="0">
                <a:latin typeface="Rockwell" charset="0"/>
                <a:ea typeface="Rockwell" charset="0"/>
                <a:cs typeface="Rockwell" charset="0"/>
              </a:rPr>
              <a:t> </a:t>
            </a:r>
            <a:r>
              <a:rPr lang="en-US" altLang="en-US" dirty="0" smtClean="0">
                <a:latin typeface="Rockwell" charset="0"/>
                <a:ea typeface="Rockwell" charset="0"/>
                <a:cs typeface="Rockwell" charset="0"/>
              </a:rPr>
              <a:t>to compare markings from bullets, cartridge cases, and shotgun shells to ballistic evidence.</a:t>
            </a:r>
            <a:endParaRPr lang="en-US" altLang="en-US" b="1" dirty="0" smtClean="0">
              <a:latin typeface="Rockwell" charset="0"/>
              <a:ea typeface="Rockwell" charset="0"/>
              <a:cs typeface="Rockwell" charset="0"/>
            </a:endParaRPr>
          </a:p>
          <a:p>
            <a:pPr algn="just">
              <a:buFont typeface="Arial" charset="0"/>
              <a:buChar char="•"/>
            </a:pPr>
            <a:endParaRPr lang="en-US" altLang="en-US" dirty="0">
              <a:latin typeface="Times New Roman" charset="0"/>
              <a:ea typeface="Times New Roman" charset="0"/>
              <a:cs typeface="Times New Roman" charset="0"/>
            </a:endParaRPr>
          </a:p>
        </p:txBody>
      </p:sp>
      <p:pic>
        <p:nvPicPr>
          <p:cNvPr id="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1439" y="1841096"/>
            <a:ext cx="2992361" cy="319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p:nvSpPr>
        <p:spPr bwMode="auto">
          <a:xfrm>
            <a:off x="8382000" y="5183356"/>
            <a:ext cx="2971800" cy="923925"/>
          </a:xfrm>
          <a:prstGeom prst="rect">
            <a:avLst/>
          </a:prstGeom>
          <a:solidFill>
            <a:schemeClr val="bg1">
              <a:alpha val="85000"/>
            </a:schemeClr>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dirty="0">
                <a:latin typeface="Times New Roman" charset="0"/>
              </a:rPr>
              <a:t>Investigators can compare the striations on bullets to see if they match.</a:t>
            </a:r>
          </a:p>
        </p:txBody>
      </p:sp>
    </p:spTree>
    <p:extLst>
      <p:ext uri="{BB962C8B-B14F-4D97-AF65-F5344CB8AC3E}">
        <p14:creationId xmlns:p14="http://schemas.microsoft.com/office/powerpoint/2010/main" val="71220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a:t>
            </a:r>
            <a:r>
              <a:rPr lang="en-US" b="1" u="sng" dirty="0" smtClean="0">
                <a:latin typeface="Rockwell" charset="0"/>
                <a:ea typeface="Rockwell" charset="0"/>
                <a:cs typeface="Rockwell" charset="0"/>
              </a:rPr>
              <a:t>Dust and Dirt</a:t>
            </a:r>
            <a:endParaRPr lang="en-US" b="1" u="sng" dirty="0">
              <a:latin typeface="Rockwell" charset="0"/>
              <a:ea typeface="Rockwell" charset="0"/>
              <a:cs typeface="Rockwell" charset="0"/>
            </a:endParaRPr>
          </a:p>
        </p:txBody>
      </p:sp>
      <p:sp>
        <p:nvSpPr>
          <p:cNvPr id="3" name="Content Placeholder 2"/>
          <p:cNvSpPr>
            <a:spLocks noGrp="1"/>
          </p:cNvSpPr>
          <p:nvPr>
            <p:ph idx="1"/>
          </p:nvPr>
        </p:nvSpPr>
        <p:spPr>
          <a:xfrm>
            <a:off x="838199" y="1825625"/>
            <a:ext cx="5421923" cy="4317267"/>
          </a:xfrm>
          <a:solidFill>
            <a:schemeClr val="bg1">
              <a:alpha val="85000"/>
            </a:schemeClr>
          </a:solidFill>
        </p:spPr>
        <p:txBody>
          <a:bodyPr>
            <a:normAutofit lnSpcReduction="10000"/>
          </a:bodyPr>
          <a:lstStyle/>
          <a:p>
            <a:r>
              <a:rPr lang="en-US" altLang="en-US" dirty="0" smtClean="0">
                <a:latin typeface="Rockwell" charset="0"/>
                <a:ea typeface="Rockwell" charset="0"/>
                <a:cs typeface="Rockwell" charset="0"/>
              </a:rPr>
              <a:t>Dust, dirt, or sand evidence can reveal where a person has </a:t>
            </a:r>
            <a:r>
              <a:rPr lang="en-US" altLang="en-US" b="1" u="sng" dirty="0" smtClean="0">
                <a:latin typeface="Rockwell" charset="0"/>
                <a:ea typeface="Rockwell" charset="0"/>
                <a:cs typeface="Rockwell" charset="0"/>
              </a:rPr>
              <a:t>traveled</a:t>
            </a:r>
            <a:r>
              <a:rPr lang="en-US" altLang="en-US" dirty="0" smtClean="0">
                <a:latin typeface="Rockwell" charset="0"/>
                <a:ea typeface="Rockwell" charset="0"/>
                <a:cs typeface="Rockwell" charset="0"/>
              </a:rPr>
              <a:t> and may be picked up at a crime scene or left behind.</a:t>
            </a:r>
          </a:p>
          <a:p>
            <a:r>
              <a:rPr lang="en-US" altLang="en-US" dirty="0" smtClean="0">
                <a:latin typeface="Rockwell" charset="0"/>
                <a:ea typeface="Rockwell" charset="0"/>
                <a:cs typeface="Rockwell" charset="0"/>
              </a:rPr>
              <a:t>Investigators examine the samples for chemical composition, pollen, plant material, and other organic matter to find links to a specific crime scene.</a:t>
            </a:r>
            <a:endParaRPr lang="en-US" altLang="en-US" dirty="0">
              <a:latin typeface="Rockwell" charset="0"/>
              <a:ea typeface="Rockwell" charset="0"/>
              <a:cs typeface="Rockwell" charset="0"/>
            </a:endParaRPr>
          </a:p>
        </p:txBody>
      </p:sp>
      <p:grpSp>
        <p:nvGrpSpPr>
          <p:cNvPr id="5" name="Group 13"/>
          <p:cNvGrpSpPr>
            <a:grpSpLocks/>
          </p:cNvGrpSpPr>
          <p:nvPr/>
        </p:nvGrpSpPr>
        <p:grpSpPr bwMode="auto">
          <a:xfrm>
            <a:off x="6424246" y="1833929"/>
            <a:ext cx="4929554" cy="4273141"/>
            <a:chOff x="228600" y="3285892"/>
            <a:chExt cx="2819400" cy="2371298"/>
          </a:xfrm>
        </p:grpSpPr>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l="6467" t="2875" r="5173" b="5173"/>
            <a:stretch>
              <a:fillRect/>
            </a:stretch>
          </p:blipFill>
          <p:spPr bwMode="auto">
            <a:xfrm>
              <a:off x="228600" y="3285892"/>
              <a:ext cx="2819400" cy="220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266700" y="5486400"/>
              <a:ext cx="2781300" cy="170790"/>
            </a:xfrm>
            <a:prstGeom prst="rect">
              <a:avLst/>
            </a:prstGeom>
            <a:solidFill>
              <a:srgbClr val="FFFFFF">
                <a:alpha val="8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dirty="0">
                  <a:latin typeface="Rockwell" charset="0"/>
                  <a:ea typeface="Rockwell" charset="0"/>
                  <a:cs typeface="Rockwell" charset="0"/>
                </a:rPr>
                <a:t>Microscopic Image of Sand </a:t>
              </a:r>
            </a:p>
          </p:txBody>
        </p:sp>
      </p:grpSp>
    </p:spTree>
    <p:extLst>
      <p:ext uri="{BB962C8B-B14F-4D97-AF65-F5344CB8AC3E}">
        <p14:creationId xmlns:p14="http://schemas.microsoft.com/office/powerpoint/2010/main" val="1325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a:t>
            </a:r>
            <a:r>
              <a:rPr lang="en-US" b="1" u="sng" dirty="0" smtClean="0">
                <a:latin typeface="Rockwell" charset="0"/>
                <a:ea typeface="Rockwell" charset="0"/>
                <a:cs typeface="Rockwell" charset="0"/>
              </a:rPr>
              <a:t>Fingerprints</a:t>
            </a:r>
            <a:endParaRPr lang="en-US" b="1" u="sng" dirty="0">
              <a:latin typeface="Rockwell" charset="0"/>
              <a:ea typeface="Rockwell" charset="0"/>
              <a:cs typeface="Rockwell" charset="0"/>
            </a:endParaRPr>
          </a:p>
        </p:txBody>
      </p:sp>
      <p:sp>
        <p:nvSpPr>
          <p:cNvPr id="3" name="Content Placeholder 2"/>
          <p:cNvSpPr>
            <a:spLocks noGrp="1"/>
          </p:cNvSpPr>
          <p:nvPr>
            <p:ph idx="1"/>
          </p:nvPr>
        </p:nvSpPr>
        <p:spPr>
          <a:xfrm>
            <a:off x="838198" y="1825625"/>
            <a:ext cx="7344509" cy="4317267"/>
          </a:xfrm>
          <a:solidFill>
            <a:schemeClr val="bg1">
              <a:alpha val="85000"/>
            </a:schemeClr>
          </a:solidFill>
        </p:spPr>
        <p:txBody>
          <a:bodyPr>
            <a:normAutofit/>
          </a:bodyPr>
          <a:lstStyle/>
          <a:p>
            <a:r>
              <a:rPr lang="en-US" altLang="en-US" dirty="0" smtClean="0">
                <a:latin typeface="Rockwell" charset="0"/>
                <a:ea typeface="Rockwell" charset="0"/>
                <a:cs typeface="Rockwell" charset="0"/>
              </a:rPr>
              <a:t>There are 3 types of fingerprint patterns: </a:t>
            </a:r>
            <a:r>
              <a:rPr lang="en-US" altLang="en-US" b="1" u="sng" dirty="0" smtClean="0">
                <a:latin typeface="Rockwell" charset="0"/>
                <a:ea typeface="Rockwell" charset="0"/>
                <a:cs typeface="Rockwell" charset="0"/>
              </a:rPr>
              <a:t>arches, loops, and whorls</a:t>
            </a:r>
            <a:r>
              <a:rPr lang="en-US" altLang="en-US" dirty="0" smtClean="0">
                <a:latin typeface="Rockwell" charset="0"/>
                <a:ea typeface="Rockwell" charset="0"/>
                <a:cs typeface="Rockwell" charset="0"/>
              </a:rPr>
              <a:t>. Investigators also identify unique ridge characteristics in a fingerprint that can be used to identify a suspect or victim.</a:t>
            </a:r>
          </a:p>
          <a:p>
            <a:r>
              <a:rPr lang="en-US" altLang="en-US" b="1" u="sng" dirty="0" smtClean="0">
                <a:latin typeface="Rockwell" charset="0"/>
                <a:ea typeface="Rockwell" charset="0"/>
                <a:cs typeface="Rockwell" charset="0"/>
              </a:rPr>
              <a:t>AFIS (Automated Fingerprint Identification System) </a:t>
            </a:r>
            <a:r>
              <a:rPr lang="en-US" altLang="en-US" dirty="0" smtClean="0">
                <a:latin typeface="Rockwell" charset="0"/>
                <a:ea typeface="Rockwell" charset="0"/>
                <a:cs typeface="Rockwell" charset="0"/>
              </a:rPr>
              <a:t>is a database used by investigators at local, state, and national levels to search for matches to fingerprints found at a crime scene.  </a:t>
            </a:r>
            <a:endParaRPr lang="en-US" altLang="en-US" dirty="0">
              <a:latin typeface="Rockwell" charset="0"/>
              <a:ea typeface="Rockwell" charset="0"/>
              <a:cs typeface="Rockwell" charset="0"/>
            </a:endParaRPr>
          </a:p>
        </p:txBody>
      </p:sp>
      <p:pic>
        <p:nvPicPr>
          <p:cNvPr id="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581351" y="2426982"/>
            <a:ext cx="4373806" cy="317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84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a:t>
            </a:r>
            <a:r>
              <a:rPr lang="en-US" b="1" u="sng" dirty="0" smtClean="0">
                <a:latin typeface="Rockwell" charset="0"/>
                <a:ea typeface="Rockwell" charset="0"/>
                <a:cs typeface="Rockwell" charset="0"/>
              </a:rPr>
              <a:t>Impression Evidence </a:t>
            </a:r>
            <a:r>
              <a:rPr lang="mr-IN" b="1" u="sng" dirty="0" smtClean="0">
                <a:latin typeface="Rockwell" charset="0"/>
                <a:ea typeface="Rockwell" charset="0"/>
                <a:cs typeface="Rockwell" charset="0"/>
              </a:rPr>
              <a:t>–</a:t>
            </a:r>
            <a:r>
              <a:rPr lang="en-US" b="1" u="sng" dirty="0" smtClean="0">
                <a:latin typeface="Rockwell" charset="0"/>
                <a:ea typeface="Rockwell" charset="0"/>
                <a:cs typeface="Rockwell" charset="0"/>
              </a:rPr>
              <a:t> Shoeprints &amp; Tire Tracks</a:t>
            </a:r>
            <a:endParaRPr lang="en-US" b="1" u="sng" dirty="0">
              <a:latin typeface="Rockwell" charset="0"/>
              <a:ea typeface="Rockwell" charset="0"/>
              <a:cs typeface="Rockwell" charset="0"/>
            </a:endParaRPr>
          </a:p>
        </p:txBody>
      </p:sp>
      <p:sp>
        <p:nvSpPr>
          <p:cNvPr id="3" name="Content Placeholder 2"/>
          <p:cNvSpPr>
            <a:spLocks noGrp="1"/>
          </p:cNvSpPr>
          <p:nvPr>
            <p:ph idx="1"/>
          </p:nvPr>
        </p:nvSpPr>
        <p:spPr>
          <a:xfrm>
            <a:off x="838200" y="1825625"/>
            <a:ext cx="10515600" cy="4317267"/>
          </a:xfrm>
          <a:solidFill>
            <a:schemeClr val="bg1">
              <a:alpha val="85000"/>
            </a:schemeClr>
          </a:solidFill>
        </p:spPr>
        <p:txBody>
          <a:bodyPr>
            <a:normAutofit/>
          </a:bodyPr>
          <a:lstStyle/>
          <a:p>
            <a:r>
              <a:rPr lang="en-US" altLang="en-US" dirty="0" smtClean="0">
                <a:latin typeface="Rockwell" charset="0"/>
                <a:ea typeface="Rockwell" charset="0"/>
                <a:cs typeface="Rockwell" charset="0"/>
              </a:rPr>
              <a:t>Impression evidence can be photographed, </a:t>
            </a:r>
            <a:r>
              <a:rPr lang="en-US" altLang="en-US" b="1" u="sng" dirty="0" smtClean="0">
                <a:latin typeface="Rockwell" charset="0"/>
                <a:ea typeface="Rockwell" charset="0"/>
                <a:cs typeface="Rockwell" charset="0"/>
              </a:rPr>
              <a:t>lifted</a:t>
            </a:r>
            <a:r>
              <a:rPr lang="en-US" altLang="en-US" dirty="0" smtClean="0">
                <a:latin typeface="Rockwell" charset="0"/>
                <a:ea typeface="Rockwell" charset="0"/>
                <a:cs typeface="Rockwell" charset="0"/>
              </a:rPr>
              <a:t> with tape, or </a:t>
            </a:r>
            <a:r>
              <a:rPr lang="en-US" altLang="en-US" b="1" u="sng" dirty="0" smtClean="0">
                <a:latin typeface="Rockwell" charset="0"/>
                <a:ea typeface="Rockwell" charset="0"/>
                <a:cs typeface="Rockwell" charset="0"/>
              </a:rPr>
              <a:t>cast</a:t>
            </a:r>
            <a:r>
              <a:rPr lang="en-US" altLang="en-US" dirty="0" smtClean="0">
                <a:latin typeface="Rockwell" charset="0"/>
                <a:ea typeface="Rockwell" charset="0"/>
                <a:cs typeface="Rockwell" charset="0"/>
              </a:rPr>
              <a:t> with plaster to compare to a suspect’s shoes or tires. </a:t>
            </a:r>
          </a:p>
          <a:p>
            <a:r>
              <a:rPr lang="en-US" altLang="en-US" dirty="0" smtClean="0">
                <a:latin typeface="Rockwell" charset="0"/>
                <a:ea typeface="Rockwell" charset="0"/>
                <a:cs typeface="Rockwell" charset="0"/>
              </a:rPr>
              <a:t>Investigators will examine the evidence to identify the brand of </a:t>
            </a:r>
            <a:r>
              <a:rPr lang="en-US" altLang="en-US" b="1" u="sng" dirty="0" smtClean="0">
                <a:latin typeface="Rockwell" charset="0"/>
                <a:ea typeface="Rockwell" charset="0"/>
                <a:cs typeface="Rockwell" charset="0"/>
              </a:rPr>
              <a:t>shoe</a:t>
            </a:r>
            <a:r>
              <a:rPr lang="en-US" altLang="en-US" dirty="0" smtClean="0">
                <a:latin typeface="Rockwell" charset="0"/>
                <a:ea typeface="Rockwell" charset="0"/>
                <a:cs typeface="Rockwell" charset="0"/>
              </a:rPr>
              <a:t> or </a:t>
            </a:r>
            <a:r>
              <a:rPr lang="en-US" altLang="en-US" b="1" u="sng" dirty="0" smtClean="0">
                <a:latin typeface="Rockwell" charset="0"/>
                <a:ea typeface="Rockwell" charset="0"/>
                <a:cs typeface="Rockwell" charset="0"/>
              </a:rPr>
              <a:t>tire</a:t>
            </a:r>
            <a:r>
              <a:rPr lang="en-US" altLang="en-US" dirty="0" smtClean="0">
                <a:latin typeface="Rockwell" charset="0"/>
                <a:ea typeface="Rockwell" charset="0"/>
                <a:cs typeface="Rockwell" charset="0"/>
              </a:rPr>
              <a:t> based on its tread pattern and other physical features to provide leads in the case.</a:t>
            </a:r>
            <a:endParaRPr lang="en-US" altLang="en-US" dirty="0">
              <a:latin typeface="Rockwell" charset="0"/>
              <a:ea typeface="Rockwell" charset="0"/>
              <a:cs typeface="Rockwell" charset="0"/>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l="3595" t="33333"/>
          <a:stretch>
            <a:fillRect/>
          </a:stretch>
        </p:blipFill>
        <p:spPr bwMode="auto">
          <a:xfrm>
            <a:off x="4497387" y="3922615"/>
            <a:ext cx="3197226" cy="22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09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a:t>
            </a:r>
            <a:r>
              <a:rPr lang="en-US" b="1" u="sng" dirty="0" smtClean="0">
                <a:latin typeface="Rockwell" charset="0"/>
                <a:ea typeface="Rockwell" charset="0"/>
                <a:cs typeface="Rockwell" charset="0"/>
              </a:rPr>
              <a:t>Impression Evidence </a:t>
            </a:r>
            <a:r>
              <a:rPr lang="mr-IN" b="1" u="sng" dirty="0" smtClean="0">
                <a:latin typeface="Rockwell" charset="0"/>
                <a:ea typeface="Rockwell" charset="0"/>
                <a:cs typeface="Rockwell" charset="0"/>
              </a:rPr>
              <a:t>–</a:t>
            </a:r>
            <a:r>
              <a:rPr lang="en-US" b="1" u="sng" dirty="0" smtClean="0">
                <a:latin typeface="Rockwell" charset="0"/>
                <a:ea typeface="Rockwell" charset="0"/>
                <a:cs typeface="Rockwell" charset="0"/>
              </a:rPr>
              <a:t> Shoeprints &amp; Tire Tracks</a:t>
            </a:r>
            <a:endParaRPr lang="en-US" b="1" u="sng" dirty="0">
              <a:latin typeface="Rockwell" charset="0"/>
              <a:ea typeface="Rockwell" charset="0"/>
              <a:cs typeface="Rockwell" charset="0"/>
            </a:endParaRPr>
          </a:p>
        </p:txBody>
      </p:sp>
      <p:sp>
        <p:nvSpPr>
          <p:cNvPr id="3" name="Content Placeholder 2"/>
          <p:cNvSpPr>
            <a:spLocks noGrp="1"/>
          </p:cNvSpPr>
          <p:nvPr>
            <p:ph idx="1"/>
          </p:nvPr>
        </p:nvSpPr>
        <p:spPr>
          <a:xfrm>
            <a:off x="838199" y="1825625"/>
            <a:ext cx="6500447" cy="4317267"/>
          </a:xfrm>
          <a:solidFill>
            <a:schemeClr val="bg1">
              <a:alpha val="85000"/>
            </a:schemeClr>
          </a:solidFill>
        </p:spPr>
        <p:txBody>
          <a:bodyPr>
            <a:normAutofit/>
          </a:bodyPr>
          <a:lstStyle/>
          <a:p>
            <a:r>
              <a:rPr lang="en-US" altLang="en-US" dirty="0" smtClean="0">
                <a:latin typeface="Rockwell" charset="0"/>
                <a:ea typeface="Rockwell" charset="0"/>
                <a:cs typeface="Rockwell" charset="0"/>
              </a:rPr>
              <a:t>Shoes and tires will also show </a:t>
            </a:r>
            <a:r>
              <a:rPr lang="en-US" altLang="en-US" b="1" u="sng" dirty="0" smtClean="0">
                <a:latin typeface="Rockwell" charset="0"/>
                <a:ea typeface="Rockwell" charset="0"/>
                <a:cs typeface="Rockwell" charset="0"/>
              </a:rPr>
              <a:t>wear patterns</a:t>
            </a:r>
            <a:r>
              <a:rPr lang="en-US" altLang="en-US" dirty="0" smtClean="0">
                <a:latin typeface="Rockwell" charset="0"/>
                <a:ea typeface="Rockwell" charset="0"/>
                <a:cs typeface="Rockwell" charset="0"/>
              </a:rPr>
              <a:t> after being used for a period of time as well as other features (scratches, nicks, and cuts) that can  be used to match evidence to specific items. For example, shoeprints can be matched to a suspect based on how the treads on the shoes that are worn down due to that person’s walking style. </a:t>
            </a:r>
            <a:endParaRPr lang="en-US" altLang="en-US" dirty="0">
              <a:latin typeface="Rockwell" charset="0"/>
              <a:ea typeface="Rockwell" charset="0"/>
              <a:cs typeface="Rockwell" charset="0"/>
            </a:endParaRPr>
          </a:p>
        </p:txBody>
      </p:sp>
      <p:pic>
        <p:nvPicPr>
          <p:cNvPr id="5" name="Picture 4"/>
          <p:cNvPicPr>
            <a:picLocks noChangeAspect="1"/>
          </p:cNvPicPr>
          <p:nvPr/>
        </p:nvPicPr>
        <p:blipFill>
          <a:blip r:embed="rId3"/>
          <a:stretch>
            <a:fillRect/>
          </a:stretch>
        </p:blipFill>
        <p:spPr>
          <a:xfrm>
            <a:off x="7238999" y="1825625"/>
            <a:ext cx="4141101" cy="4317267"/>
          </a:xfrm>
          <a:prstGeom prst="rect">
            <a:avLst/>
          </a:prstGeom>
        </p:spPr>
      </p:pic>
    </p:spTree>
    <p:extLst>
      <p:ext uri="{BB962C8B-B14F-4D97-AF65-F5344CB8AC3E}">
        <p14:creationId xmlns:p14="http://schemas.microsoft.com/office/powerpoint/2010/main" val="44003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a:t>
            </a:r>
            <a:r>
              <a:rPr lang="en-US" b="1" u="sng" dirty="0" smtClean="0">
                <a:latin typeface="Rockwell" charset="0"/>
                <a:ea typeface="Rockwell" charset="0"/>
                <a:cs typeface="Rockwell" charset="0"/>
              </a:rPr>
              <a:t>Impression Evidence </a:t>
            </a:r>
            <a:r>
              <a:rPr lang="mr-IN" b="1" u="sng" dirty="0" smtClean="0">
                <a:latin typeface="Rockwell" charset="0"/>
                <a:ea typeface="Rockwell" charset="0"/>
                <a:cs typeface="Rockwell" charset="0"/>
              </a:rPr>
              <a:t>–</a:t>
            </a:r>
            <a:r>
              <a:rPr lang="en-US" b="1" u="sng" dirty="0" smtClean="0">
                <a:latin typeface="Rockwell" charset="0"/>
                <a:ea typeface="Rockwell" charset="0"/>
                <a:cs typeface="Rockwell" charset="0"/>
              </a:rPr>
              <a:t> Bite Marks</a:t>
            </a:r>
            <a:endParaRPr lang="en-US" b="1" u="sng" dirty="0">
              <a:latin typeface="Rockwell" charset="0"/>
              <a:ea typeface="Rockwell" charset="0"/>
              <a:cs typeface="Rockwell" charset="0"/>
            </a:endParaRPr>
          </a:p>
        </p:txBody>
      </p:sp>
      <p:sp>
        <p:nvSpPr>
          <p:cNvPr id="3" name="Content Placeholder 2"/>
          <p:cNvSpPr>
            <a:spLocks noGrp="1"/>
          </p:cNvSpPr>
          <p:nvPr>
            <p:ph idx="1"/>
          </p:nvPr>
        </p:nvSpPr>
        <p:spPr>
          <a:xfrm>
            <a:off x="838199" y="1825625"/>
            <a:ext cx="5867401" cy="4317267"/>
          </a:xfrm>
          <a:solidFill>
            <a:schemeClr val="bg1">
              <a:alpha val="85000"/>
            </a:schemeClr>
          </a:solidFill>
        </p:spPr>
        <p:txBody>
          <a:bodyPr>
            <a:normAutofit/>
          </a:bodyPr>
          <a:lstStyle/>
          <a:p>
            <a:r>
              <a:rPr lang="en-US" altLang="en-US" dirty="0" smtClean="0">
                <a:latin typeface="Rockwell" charset="0"/>
                <a:ea typeface="Rockwell" charset="0"/>
                <a:cs typeface="Rockwell" charset="0"/>
              </a:rPr>
              <a:t>Each of the </a:t>
            </a:r>
            <a:r>
              <a:rPr lang="en-US" altLang="en-US" b="1" u="sng" dirty="0" smtClean="0">
                <a:latin typeface="Rockwell" charset="0"/>
                <a:ea typeface="Rockwell" charset="0"/>
                <a:cs typeface="Rockwell" charset="0"/>
              </a:rPr>
              <a:t>32</a:t>
            </a:r>
            <a:r>
              <a:rPr lang="en-US" altLang="en-US" dirty="0" smtClean="0">
                <a:latin typeface="Rockwell" charset="0"/>
                <a:ea typeface="Rockwell" charset="0"/>
                <a:cs typeface="Rockwell" charset="0"/>
              </a:rPr>
              <a:t> teeth in humans is unique due to age and wear.</a:t>
            </a:r>
          </a:p>
          <a:p>
            <a:r>
              <a:rPr lang="en-US" altLang="en-US" dirty="0" smtClean="0">
                <a:latin typeface="Rockwell" charset="0"/>
                <a:ea typeface="Rockwell" charset="0"/>
                <a:cs typeface="Rockwell" charset="0"/>
              </a:rPr>
              <a:t>Impressions and photographs of bite marks left on a victim, assailant, or other object at a crime scene can often be matched to </a:t>
            </a:r>
            <a:r>
              <a:rPr lang="en-US" altLang="en-US" b="1" u="sng" dirty="0" smtClean="0">
                <a:latin typeface="Rockwell" charset="0"/>
                <a:ea typeface="Rockwell" charset="0"/>
                <a:cs typeface="Rockwell" charset="0"/>
              </a:rPr>
              <a:t>dental records</a:t>
            </a:r>
            <a:r>
              <a:rPr lang="en-US" altLang="en-US" dirty="0" smtClean="0">
                <a:latin typeface="Rockwell" charset="0"/>
                <a:ea typeface="Rockwell" charset="0"/>
                <a:cs typeface="Rockwell" charset="0"/>
              </a:rPr>
              <a:t>. </a:t>
            </a:r>
          </a:p>
          <a:p>
            <a:endParaRPr lang="en-US" altLang="en-US" dirty="0">
              <a:latin typeface="Rockwell" charset="0"/>
              <a:ea typeface="Rockwell" charset="0"/>
              <a:cs typeface="Rockwell" charset="0"/>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41183"/>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30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ctrTitle"/>
          </p:nvPr>
        </p:nvSpPr>
        <p:spPr>
          <a:xfrm>
            <a:off x="1004371" y="1111346"/>
            <a:ext cx="10183258" cy="2387600"/>
          </a:xfrm>
          <a:solidFill>
            <a:schemeClr val="bg1">
              <a:alpha val="80000"/>
            </a:schemeClr>
          </a:solidFill>
        </p:spPr>
        <p:txBody>
          <a:bodyPr>
            <a:normAutofit fontScale="90000"/>
          </a:bodyPr>
          <a:lstStyle/>
          <a:p>
            <a:r>
              <a:rPr lang="en-US" dirty="0" smtClean="0">
                <a:latin typeface="Rockwell" charset="0"/>
                <a:ea typeface="Rockwell" charset="0"/>
                <a:cs typeface="Rockwell" charset="0"/>
              </a:rPr>
              <a:t>Aim: What are the different types of PHYSICAL EVIDENCE?</a:t>
            </a:r>
            <a:endParaRPr lang="en-US" dirty="0">
              <a:latin typeface="Rockwell" charset="0"/>
              <a:ea typeface="Rockwell" charset="0"/>
              <a:cs typeface="Rockwell" charset="0"/>
            </a:endParaRPr>
          </a:p>
        </p:txBody>
      </p:sp>
      <p:sp>
        <p:nvSpPr>
          <p:cNvPr id="3" name="Subtitle 2"/>
          <p:cNvSpPr>
            <a:spLocks noGrp="1"/>
          </p:cNvSpPr>
          <p:nvPr>
            <p:ph type="subTitle" idx="1"/>
          </p:nvPr>
        </p:nvSpPr>
        <p:spPr>
          <a:xfrm>
            <a:off x="1004371" y="3498946"/>
            <a:ext cx="10183258" cy="412042"/>
          </a:xfrm>
          <a:solidFill>
            <a:schemeClr val="bg1">
              <a:alpha val="80000"/>
            </a:schemeClr>
          </a:solidFill>
        </p:spPr>
        <p:txBody>
          <a:bodyPr>
            <a:normAutofit lnSpcReduction="10000"/>
          </a:bodyPr>
          <a:lstStyle/>
          <a:p>
            <a:r>
              <a:rPr lang="en-US" dirty="0" smtClean="0">
                <a:latin typeface="Rockwell" charset="0"/>
                <a:ea typeface="Rockwell" charset="0"/>
                <a:cs typeface="Rockwell" charset="0"/>
              </a:rPr>
              <a:t>Scanlon/</a:t>
            </a:r>
            <a:r>
              <a:rPr lang="en-US" dirty="0" err="1" smtClean="0">
                <a:latin typeface="Rockwell" charset="0"/>
                <a:ea typeface="Rockwell" charset="0"/>
                <a:cs typeface="Rockwell" charset="0"/>
              </a:rPr>
              <a:t>Mammolito</a:t>
            </a:r>
            <a:endParaRPr lang="en-US" dirty="0">
              <a:latin typeface="Rockwell" charset="0"/>
              <a:ea typeface="Rockwell" charset="0"/>
              <a:cs typeface="Rockwell" charset="0"/>
            </a:endParaRPr>
          </a:p>
        </p:txBody>
      </p:sp>
    </p:spTree>
    <p:extLst>
      <p:ext uri="{BB962C8B-B14F-4D97-AF65-F5344CB8AC3E}">
        <p14:creationId xmlns:p14="http://schemas.microsoft.com/office/powerpoint/2010/main" val="1648869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a:t>
            </a:r>
            <a:r>
              <a:rPr lang="en-US" b="1" u="sng" dirty="0" smtClean="0">
                <a:latin typeface="Rockwell" charset="0"/>
                <a:ea typeface="Rockwell" charset="0"/>
                <a:cs typeface="Rockwell" charset="0"/>
              </a:rPr>
              <a:t>Impression Evidence </a:t>
            </a:r>
            <a:r>
              <a:rPr lang="mr-IN" b="1" u="sng" dirty="0" smtClean="0">
                <a:latin typeface="Rockwell" charset="0"/>
                <a:ea typeface="Rockwell" charset="0"/>
                <a:cs typeface="Rockwell" charset="0"/>
              </a:rPr>
              <a:t>–</a:t>
            </a:r>
            <a:r>
              <a:rPr lang="en-US" b="1" u="sng" dirty="0" smtClean="0">
                <a:latin typeface="Rockwell" charset="0"/>
                <a:ea typeface="Rockwell" charset="0"/>
                <a:cs typeface="Rockwell" charset="0"/>
              </a:rPr>
              <a:t> Tool Marks</a:t>
            </a:r>
            <a:endParaRPr lang="en-US" b="1" u="sng" dirty="0">
              <a:latin typeface="Rockwell" charset="0"/>
              <a:ea typeface="Rockwell" charset="0"/>
              <a:cs typeface="Rockwell" charset="0"/>
            </a:endParaRPr>
          </a:p>
        </p:txBody>
      </p:sp>
      <p:sp>
        <p:nvSpPr>
          <p:cNvPr id="3" name="Content Placeholder 2"/>
          <p:cNvSpPr>
            <a:spLocks noGrp="1"/>
          </p:cNvSpPr>
          <p:nvPr>
            <p:ph idx="1"/>
          </p:nvPr>
        </p:nvSpPr>
        <p:spPr>
          <a:xfrm>
            <a:off x="838199" y="1825625"/>
            <a:ext cx="5703278" cy="4317267"/>
          </a:xfrm>
          <a:solidFill>
            <a:schemeClr val="bg1">
              <a:alpha val="85000"/>
            </a:schemeClr>
          </a:solidFill>
        </p:spPr>
        <p:txBody>
          <a:bodyPr>
            <a:normAutofit/>
          </a:bodyPr>
          <a:lstStyle/>
          <a:p>
            <a:r>
              <a:rPr lang="en-US" altLang="en-US" dirty="0" smtClean="0">
                <a:latin typeface="Rockwell" charset="0"/>
                <a:ea typeface="Rockwell" charset="0"/>
                <a:cs typeface="Rockwell" charset="0"/>
              </a:rPr>
              <a:t>Tiny </a:t>
            </a:r>
            <a:r>
              <a:rPr lang="en-US" altLang="en-US" b="1" u="sng" dirty="0" smtClean="0">
                <a:latin typeface="Rockwell" charset="0"/>
                <a:ea typeface="Rockwell" charset="0"/>
                <a:cs typeface="Rockwell" charset="0"/>
              </a:rPr>
              <a:t>nicks and chips </a:t>
            </a:r>
            <a:r>
              <a:rPr lang="en-US" altLang="en-US" dirty="0" smtClean="0">
                <a:latin typeface="Rockwell" charset="0"/>
                <a:ea typeface="Rockwell" charset="0"/>
                <a:cs typeface="Rockwell" charset="0"/>
              </a:rPr>
              <a:t>form on the edges of a tool as it is used, which can be used to identify matches between evidence and suspects. </a:t>
            </a:r>
          </a:p>
          <a:p>
            <a:r>
              <a:rPr lang="en-US" altLang="en-US" dirty="0" smtClean="0">
                <a:latin typeface="Rockwell" charset="0"/>
                <a:ea typeface="Rockwell" charset="0"/>
                <a:cs typeface="Rockwell" charset="0"/>
              </a:rPr>
              <a:t>Tools may also pick up traces of blood or other substances that can be tested or have fingerprints that can be lifted.</a:t>
            </a:r>
            <a:endParaRPr lang="en-US" altLang="en-US" dirty="0">
              <a:latin typeface="Rockwell" charset="0"/>
              <a:ea typeface="Rockwell" charset="0"/>
              <a:cs typeface="Rockwell" charset="0"/>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1477" y="2236992"/>
            <a:ext cx="4812323" cy="349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6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a:t>
            </a:r>
            <a:r>
              <a:rPr lang="en-US" b="1" u="sng" dirty="0" smtClean="0">
                <a:latin typeface="Rockwell" charset="0"/>
                <a:ea typeface="Rockwell" charset="0"/>
                <a:cs typeface="Rockwell" charset="0"/>
              </a:rPr>
              <a:t>Fracture Matches</a:t>
            </a:r>
            <a:endParaRPr lang="en-US" b="1" u="sng" dirty="0">
              <a:latin typeface="Rockwell" charset="0"/>
              <a:ea typeface="Rockwell" charset="0"/>
              <a:cs typeface="Rockwell" charset="0"/>
            </a:endParaRPr>
          </a:p>
        </p:txBody>
      </p:sp>
      <p:sp>
        <p:nvSpPr>
          <p:cNvPr id="3" name="Content Placeholder 2"/>
          <p:cNvSpPr>
            <a:spLocks noGrp="1"/>
          </p:cNvSpPr>
          <p:nvPr>
            <p:ph idx="1"/>
          </p:nvPr>
        </p:nvSpPr>
        <p:spPr>
          <a:xfrm>
            <a:off x="838199" y="1825625"/>
            <a:ext cx="10515601" cy="4317267"/>
          </a:xfrm>
          <a:solidFill>
            <a:schemeClr val="bg1">
              <a:alpha val="85000"/>
            </a:schemeClr>
          </a:solidFill>
        </p:spPr>
        <p:txBody>
          <a:bodyPr>
            <a:normAutofit/>
          </a:bodyPr>
          <a:lstStyle/>
          <a:p>
            <a:pPr algn="just"/>
            <a:r>
              <a:rPr lang="en-US" altLang="en-US" dirty="0" smtClean="0">
                <a:latin typeface="Rockwell" charset="0"/>
                <a:ea typeface="Rockwell" charset="0"/>
                <a:cs typeface="Rockwell" charset="0"/>
              </a:rPr>
              <a:t>When an object broken, torn, or cut, two unique edges are formed, which are referred to as </a:t>
            </a:r>
            <a:r>
              <a:rPr lang="en-US" altLang="en-US" b="1" u="sng" dirty="0" smtClean="0">
                <a:latin typeface="Rockwell" charset="0"/>
                <a:ea typeface="Rockwell" charset="0"/>
                <a:cs typeface="Rockwell" charset="0"/>
              </a:rPr>
              <a:t>fracture lines</a:t>
            </a:r>
            <a:r>
              <a:rPr lang="en-US" altLang="en-US" dirty="0" smtClean="0">
                <a:latin typeface="Rockwell" charset="0"/>
                <a:ea typeface="Rockwell" charset="0"/>
                <a:cs typeface="Rockwell" charset="0"/>
              </a:rPr>
              <a:t>. </a:t>
            </a:r>
          </a:p>
          <a:p>
            <a:pPr algn="just">
              <a:buFont typeface="Arial" charset="0"/>
              <a:buChar char="•"/>
            </a:pPr>
            <a:r>
              <a:rPr lang="en-US" altLang="en-US" dirty="0" smtClean="0">
                <a:latin typeface="Rockwell" charset="0"/>
                <a:ea typeface="Rockwell" charset="0"/>
                <a:cs typeface="Rockwell" charset="0"/>
              </a:rPr>
              <a:t>These edges can be </a:t>
            </a:r>
            <a:r>
              <a:rPr lang="en-US" altLang="en-US" b="1" u="sng" dirty="0" smtClean="0">
                <a:latin typeface="Rockwell" charset="0"/>
                <a:ea typeface="Rockwell" charset="0"/>
                <a:cs typeface="Rockwell" charset="0"/>
              </a:rPr>
              <a:t>compared</a:t>
            </a:r>
            <a:r>
              <a:rPr lang="en-US" altLang="en-US" dirty="0" smtClean="0">
                <a:latin typeface="Rockwell" charset="0"/>
                <a:ea typeface="Rockwell" charset="0"/>
                <a:cs typeface="Rockwell" charset="0"/>
              </a:rPr>
              <a:t> by the naked eye or with microscopes to see if they fit together , which indicates that they may have been part of the same object at one time.</a:t>
            </a:r>
          </a:p>
          <a:p>
            <a:pPr algn="just"/>
            <a:r>
              <a:rPr lang="en-US" altLang="en-US" dirty="0" smtClean="0">
                <a:latin typeface="Rockwell" charset="0"/>
                <a:ea typeface="Rockwell" charset="0"/>
                <a:cs typeface="Rockwell" charset="0"/>
              </a:rPr>
              <a:t>Investigators may compare the edges on pieces of tape, glass fragments, paint chips, pieces of a car from an accident, paper bag, etc. to find possible matches</a:t>
            </a:r>
            <a:r>
              <a:rPr lang="en-US" altLang="en-US" dirty="0" smtClean="0">
                <a:latin typeface="Times New Roman" charset="0"/>
              </a:rPr>
              <a:t>.</a:t>
            </a:r>
            <a:endParaRPr lang="en-US" altLang="en-US" dirty="0">
              <a:latin typeface="Times New Roman" charset="0"/>
            </a:endParaRPr>
          </a:p>
        </p:txBody>
      </p:sp>
    </p:spTree>
    <p:extLst>
      <p:ext uri="{BB962C8B-B14F-4D97-AF65-F5344CB8AC3E}">
        <p14:creationId xmlns:p14="http://schemas.microsoft.com/office/powerpoint/2010/main" val="190552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a:t>
            </a:r>
            <a:r>
              <a:rPr lang="en-US" b="1" u="sng" dirty="0" smtClean="0">
                <a:latin typeface="Rockwell" charset="0"/>
                <a:ea typeface="Rockwell" charset="0"/>
                <a:cs typeface="Rockwell" charset="0"/>
              </a:rPr>
              <a:t>Fracture Matches</a:t>
            </a:r>
            <a:endParaRPr lang="en-US" b="1" u="sng" dirty="0">
              <a:latin typeface="Rockwell" charset="0"/>
              <a:ea typeface="Rockwell" charset="0"/>
              <a:cs typeface="Rockwell" charset="0"/>
            </a:endParaRPr>
          </a:p>
        </p:txBody>
      </p:sp>
      <p:sp>
        <p:nvSpPr>
          <p:cNvPr id="3" name="Content Placeholder 2"/>
          <p:cNvSpPr>
            <a:spLocks noGrp="1"/>
          </p:cNvSpPr>
          <p:nvPr>
            <p:ph idx="1"/>
          </p:nvPr>
        </p:nvSpPr>
        <p:spPr>
          <a:xfrm>
            <a:off x="838199" y="1825625"/>
            <a:ext cx="10515601" cy="4317267"/>
          </a:xfrm>
          <a:solidFill>
            <a:schemeClr val="bg1">
              <a:alpha val="85000"/>
            </a:schemeClr>
          </a:solidFill>
        </p:spPr>
        <p:txBody>
          <a:bodyPr>
            <a:norm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en-US" altLang="en-US" dirty="0">
              <a:latin typeface="Times New Roman"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03" y="1690688"/>
            <a:ext cx="3981012" cy="332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021" y="3975060"/>
            <a:ext cx="4652374" cy="273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2430" y="1889005"/>
            <a:ext cx="3921369" cy="232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64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a:t>
            </a:r>
            <a:r>
              <a:rPr lang="en-US" b="1" u="sng" dirty="0" smtClean="0">
                <a:latin typeface="Rockwell" charset="0"/>
                <a:ea typeface="Rockwell" charset="0"/>
                <a:cs typeface="Rockwell" charset="0"/>
              </a:rPr>
              <a:t>Wounds</a:t>
            </a:r>
            <a:endParaRPr lang="en-US" b="1" u="sng" dirty="0">
              <a:latin typeface="Rockwell" charset="0"/>
              <a:ea typeface="Rockwell" charset="0"/>
              <a:cs typeface="Rockwell" charset="0"/>
            </a:endParaRPr>
          </a:p>
        </p:txBody>
      </p:sp>
      <p:sp>
        <p:nvSpPr>
          <p:cNvPr id="3" name="Content Placeholder 2"/>
          <p:cNvSpPr>
            <a:spLocks noGrp="1"/>
          </p:cNvSpPr>
          <p:nvPr>
            <p:ph idx="1"/>
          </p:nvPr>
        </p:nvSpPr>
        <p:spPr>
          <a:xfrm>
            <a:off x="838200" y="1825625"/>
            <a:ext cx="7930662" cy="4317267"/>
          </a:xfrm>
          <a:solidFill>
            <a:schemeClr val="bg1">
              <a:alpha val="85000"/>
            </a:schemeClr>
          </a:solidFill>
        </p:spPr>
        <p:txBody>
          <a:bodyPr>
            <a:normAutofit/>
          </a:bodyPr>
          <a:lstStyle/>
          <a:p>
            <a:r>
              <a:rPr lang="en-US" altLang="en-US" dirty="0" smtClean="0">
                <a:latin typeface="Rockwell" charset="0"/>
                <a:ea typeface="Rockwell" charset="0"/>
                <a:cs typeface="Rockwell" charset="0"/>
              </a:rPr>
              <a:t>Wounds can often be matched to weapons or tool marks on the weapon.  Investigators may also be able to determine the weapon's size, shape, and length. </a:t>
            </a:r>
          </a:p>
          <a:p>
            <a:r>
              <a:rPr lang="en-US" altLang="en-US" dirty="0" smtClean="0">
                <a:latin typeface="Rockwell" charset="0"/>
                <a:ea typeface="Rockwell" charset="0"/>
                <a:cs typeface="Rockwell" charset="0"/>
              </a:rPr>
              <a:t>Analysis of a wound may provides clues to a victim’s injuries, </a:t>
            </a:r>
            <a:r>
              <a:rPr lang="en-US" altLang="en-US" b="1" u="sng" dirty="0" smtClean="0">
                <a:latin typeface="Rockwell" charset="0"/>
                <a:ea typeface="Rockwell" charset="0"/>
                <a:cs typeface="Rockwell" charset="0"/>
              </a:rPr>
              <a:t>characteristics</a:t>
            </a:r>
            <a:r>
              <a:rPr lang="en-US" altLang="en-US" dirty="0" smtClean="0">
                <a:latin typeface="Rockwell" charset="0"/>
                <a:ea typeface="Rockwell" charset="0"/>
                <a:cs typeface="Rockwell" charset="0"/>
              </a:rPr>
              <a:t> of the suspect (left-handed, right-handed, height, etc.), and </a:t>
            </a:r>
            <a:r>
              <a:rPr lang="en-US" altLang="en-US" b="1" u="sng" dirty="0" smtClean="0">
                <a:latin typeface="Rockwell" charset="0"/>
                <a:ea typeface="Rockwell" charset="0"/>
                <a:cs typeface="Rockwell" charset="0"/>
              </a:rPr>
              <a:t>positions</a:t>
            </a:r>
            <a:r>
              <a:rPr lang="en-US" altLang="en-US" dirty="0" smtClean="0">
                <a:latin typeface="Rockwell" charset="0"/>
                <a:ea typeface="Rockwell" charset="0"/>
                <a:cs typeface="Rockwell" charset="0"/>
              </a:rPr>
              <a:t> of the victim and suspect at the time of the incident.</a:t>
            </a:r>
            <a:endParaRPr lang="en-US" altLang="en-US" dirty="0">
              <a:latin typeface="Rockwell" charset="0"/>
              <a:ea typeface="Rockwell" charset="0"/>
              <a:cs typeface="Rockwell" charset="0"/>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862" y="1825625"/>
            <a:ext cx="2584938" cy="430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948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a:t>
            </a:r>
            <a:r>
              <a:rPr lang="en-US" b="1" u="sng" dirty="0" smtClean="0">
                <a:latin typeface="Rockwell" charset="0"/>
                <a:ea typeface="Rockwell" charset="0"/>
                <a:cs typeface="Rockwell" charset="0"/>
              </a:rPr>
              <a:t>Questioned Documents</a:t>
            </a:r>
            <a:endParaRPr lang="en-US" b="1" u="sng" dirty="0">
              <a:latin typeface="Rockwell" charset="0"/>
              <a:ea typeface="Rockwell" charset="0"/>
              <a:cs typeface="Rockwell" charset="0"/>
            </a:endParaRPr>
          </a:p>
        </p:txBody>
      </p:sp>
      <p:sp>
        <p:nvSpPr>
          <p:cNvPr id="3" name="Content Placeholder 2"/>
          <p:cNvSpPr>
            <a:spLocks noGrp="1"/>
          </p:cNvSpPr>
          <p:nvPr>
            <p:ph idx="1"/>
          </p:nvPr>
        </p:nvSpPr>
        <p:spPr>
          <a:xfrm>
            <a:off x="838199" y="1825625"/>
            <a:ext cx="7102067" cy="4317267"/>
          </a:xfrm>
          <a:solidFill>
            <a:schemeClr val="bg1">
              <a:alpha val="85000"/>
            </a:schemeClr>
          </a:solidFill>
        </p:spPr>
        <p:txBody>
          <a:bodyPr>
            <a:normAutofit/>
          </a:bodyPr>
          <a:lstStyle/>
          <a:p>
            <a:r>
              <a:rPr lang="en-US" altLang="en-US" dirty="0" smtClean="0">
                <a:latin typeface="Rockwell" charset="0"/>
                <a:ea typeface="Rockwell" charset="0"/>
                <a:cs typeface="Rockwell" charset="0"/>
              </a:rPr>
              <a:t>Examiners will analyze a ransom note or other document to find clues to link it to a crime scene or a specific suspect.  They will analyze the type of paper used, printing method or handwriting style, and type of ink. </a:t>
            </a:r>
          </a:p>
          <a:p>
            <a:r>
              <a:rPr lang="en-US" altLang="en-US" dirty="0" smtClean="0">
                <a:latin typeface="Rockwell" charset="0"/>
                <a:ea typeface="Rockwell" charset="0"/>
                <a:cs typeface="Rockwell" charset="0"/>
              </a:rPr>
              <a:t>Other unique features, such as watermarks on stationary or indentations made as someone wrote on a page in a notebook, may provide useful clues.</a:t>
            </a:r>
            <a:endParaRPr lang="en-US" altLang="en-US" sz="2000" dirty="0">
              <a:latin typeface="Rockwell" charset="0"/>
              <a:ea typeface="Rockwell" charset="0"/>
              <a:cs typeface="Rockwell"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575099" y="2365439"/>
            <a:ext cx="4318515" cy="323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28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Insects</a:t>
            </a:r>
            <a:endParaRPr lang="en-US" dirty="0">
              <a:latin typeface="Rockwell" charset="0"/>
              <a:ea typeface="Rockwell" charset="0"/>
              <a:cs typeface="Rockwell" charset="0"/>
            </a:endParaRPr>
          </a:p>
        </p:txBody>
      </p:sp>
      <p:sp>
        <p:nvSpPr>
          <p:cNvPr id="3" name="Content Placeholder 2"/>
          <p:cNvSpPr>
            <a:spLocks noGrp="1"/>
          </p:cNvSpPr>
          <p:nvPr>
            <p:ph idx="1"/>
          </p:nvPr>
        </p:nvSpPr>
        <p:spPr>
          <a:xfrm>
            <a:off x="838199" y="1825625"/>
            <a:ext cx="6734909" cy="4317267"/>
          </a:xfrm>
          <a:solidFill>
            <a:schemeClr val="bg1">
              <a:alpha val="85000"/>
            </a:schemeClr>
          </a:solidFill>
        </p:spPr>
        <p:txBody>
          <a:bodyPr>
            <a:normAutofit/>
          </a:bodyPr>
          <a:lstStyle/>
          <a:p>
            <a:pPr algn="just">
              <a:buFont typeface="Arial" charset="0"/>
              <a:buChar char="•"/>
            </a:pPr>
            <a:r>
              <a:rPr lang="en-US" altLang="en-US" dirty="0" smtClean="0">
                <a:latin typeface="Rockwell" charset="0"/>
                <a:ea typeface="Rockwell" charset="0"/>
                <a:cs typeface="Rockwell" charset="0"/>
              </a:rPr>
              <a:t>Flies, beetles, and other insects can provide useful clues about a corpse.</a:t>
            </a:r>
          </a:p>
          <a:p>
            <a:pPr algn="just">
              <a:buFont typeface="Arial" charset="0"/>
              <a:buChar char="•"/>
            </a:pPr>
            <a:r>
              <a:rPr lang="en-US" altLang="en-US" dirty="0" smtClean="0">
                <a:latin typeface="Rockwell" charset="0"/>
                <a:ea typeface="Rockwell" charset="0"/>
                <a:cs typeface="Rockwell" charset="0"/>
              </a:rPr>
              <a:t>Forensic entomologists use factors such as weather conditions, the location and condition of the body, and their knowledge of the life cycles of insects to help them estimate the postmortem interval or PMI (the time between death and the discovery of the body).</a:t>
            </a:r>
            <a:endParaRPr lang="en-US" altLang="en-US" dirty="0">
              <a:latin typeface="Rockwell" charset="0"/>
              <a:ea typeface="Rockwell" charset="0"/>
              <a:cs typeface="Rockwell" charset="0"/>
            </a:endParaRPr>
          </a:p>
        </p:txBody>
      </p:sp>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l="73357" t="25060" r="17200" b="55740"/>
          <a:stretch>
            <a:fillRect/>
          </a:stretch>
        </p:blipFill>
        <p:spPr bwMode="auto">
          <a:xfrm>
            <a:off x="8850364" y="1672470"/>
            <a:ext cx="2503435" cy="21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6" name="Picture 11"/>
          <p:cNvPicPr>
            <a:picLocks noChangeAspect="1" noChangeArrowheads="1"/>
          </p:cNvPicPr>
          <p:nvPr/>
        </p:nvPicPr>
        <p:blipFill>
          <a:blip r:embed="rId4">
            <a:extLst>
              <a:ext uri="{28A0092B-C50C-407E-A947-70E740481C1C}">
                <a14:useLocalDpi xmlns:a14="http://schemas.microsoft.com/office/drawing/2010/main" val="0"/>
              </a:ext>
            </a:extLst>
          </a:blip>
          <a:srcRect l="25060" t="30933" r="55502" b="53072"/>
          <a:stretch>
            <a:fillRect/>
          </a:stretch>
        </p:blipFill>
        <p:spPr bwMode="auto">
          <a:xfrm>
            <a:off x="7573108" y="3785604"/>
            <a:ext cx="2602523" cy="232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141757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DNA</a:t>
            </a:r>
            <a:endParaRPr lang="en-US" dirty="0">
              <a:latin typeface="Rockwell" charset="0"/>
              <a:ea typeface="Rockwell" charset="0"/>
              <a:cs typeface="Rockwell" charset="0"/>
            </a:endParaRPr>
          </a:p>
        </p:txBody>
      </p:sp>
      <p:sp>
        <p:nvSpPr>
          <p:cNvPr id="3" name="Content Placeholder 2"/>
          <p:cNvSpPr>
            <a:spLocks noGrp="1"/>
          </p:cNvSpPr>
          <p:nvPr>
            <p:ph idx="1"/>
          </p:nvPr>
        </p:nvSpPr>
        <p:spPr>
          <a:xfrm>
            <a:off x="838200" y="1825625"/>
            <a:ext cx="8258908" cy="4317267"/>
          </a:xfrm>
          <a:solidFill>
            <a:schemeClr val="bg1">
              <a:alpha val="85000"/>
            </a:schemeClr>
          </a:solidFill>
        </p:spPr>
        <p:txBody>
          <a:bodyPr>
            <a:normAutofit/>
          </a:bodyPr>
          <a:lstStyle/>
          <a:p>
            <a:r>
              <a:rPr lang="en-US" altLang="en-US" dirty="0" smtClean="0">
                <a:latin typeface="Rockwell" charset="0"/>
                <a:ea typeface="Rockwell" charset="0"/>
                <a:cs typeface="Rockwell" charset="0"/>
              </a:rPr>
              <a:t>Investigators can extract DNA from almost any tissue, including hair, fingernails, bones, teeth and body fluids.  The DNA is used to create a profile that can be compared to profiles from suspects or victims.</a:t>
            </a:r>
          </a:p>
          <a:p>
            <a:r>
              <a:rPr lang="en-US" altLang="en-US" dirty="0" smtClean="0">
                <a:latin typeface="Rockwell" charset="0"/>
                <a:ea typeface="Rockwell" charset="0"/>
                <a:cs typeface="Rockwell" charset="0"/>
              </a:rPr>
              <a:t>CODIS (Combined DNA Index System) is a database maintained by the FBI that is used to find matches to unknown DNA samples from a crime scene. </a:t>
            </a:r>
            <a:endParaRPr lang="en-US" altLang="en-US" dirty="0">
              <a:latin typeface="Rockwell" charset="0"/>
              <a:ea typeface="Rockwell" charset="0"/>
              <a:cs typeface="Rockwell" charset="0"/>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4677" y="1825625"/>
            <a:ext cx="2069123" cy="438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29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Skeletal Remains</a:t>
            </a:r>
            <a:endParaRPr lang="en-US" dirty="0">
              <a:latin typeface="Rockwell" charset="0"/>
              <a:ea typeface="Rockwell" charset="0"/>
              <a:cs typeface="Rockwell" charset="0"/>
            </a:endParaRPr>
          </a:p>
        </p:txBody>
      </p:sp>
      <p:sp>
        <p:nvSpPr>
          <p:cNvPr id="3" name="Content Placeholder 2"/>
          <p:cNvSpPr>
            <a:spLocks noGrp="1"/>
          </p:cNvSpPr>
          <p:nvPr>
            <p:ph idx="1"/>
          </p:nvPr>
        </p:nvSpPr>
        <p:spPr>
          <a:xfrm>
            <a:off x="838199" y="1825625"/>
            <a:ext cx="8141677" cy="4317267"/>
          </a:xfrm>
          <a:solidFill>
            <a:schemeClr val="bg1">
              <a:alpha val="85000"/>
            </a:schemeClr>
          </a:solidFill>
        </p:spPr>
        <p:txBody>
          <a:bodyPr>
            <a:normAutofit lnSpcReduction="10000"/>
          </a:bodyPr>
          <a:lstStyle/>
          <a:p>
            <a:r>
              <a:rPr lang="en-US" altLang="en-US" dirty="0" smtClean="0">
                <a:latin typeface="Rockwell" charset="0"/>
                <a:ea typeface="Rockwell" charset="0"/>
                <a:cs typeface="Rockwell" charset="0"/>
              </a:rPr>
              <a:t>Forensic anthropologists analyze skeletal remains to determine four characteristics for a victim: age, sex, race, and stature (height/build).</a:t>
            </a:r>
          </a:p>
          <a:p>
            <a:pPr lvl="1"/>
            <a:r>
              <a:rPr lang="en-US" altLang="en-US" dirty="0" smtClean="0">
                <a:latin typeface="Rockwell" charset="0"/>
                <a:ea typeface="Rockwell" charset="0"/>
                <a:cs typeface="Rockwell" charset="0"/>
              </a:rPr>
              <a:t>Sex - Determined by examining the pelvis, </a:t>
            </a:r>
            <a:r>
              <a:rPr lang="en-US" altLang="en-US" dirty="0" err="1" smtClean="0">
                <a:latin typeface="Rockwell" charset="0"/>
                <a:ea typeface="Rockwell" charset="0"/>
                <a:cs typeface="Rockwell" charset="0"/>
              </a:rPr>
              <a:t>humerus</a:t>
            </a:r>
            <a:r>
              <a:rPr lang="en-US" altLang="en-US" dirty="0" smtClean="0">
                <a:latin typeface="Rockwell" charset="0"/>
                <a:ea typeface="Rockwell" charset="0"/>
                <a:cs typeface="Rockwell" charset="0"/>
              </a:rPr>
              <a:t>, and femur</a:t>
            </a:r>
          </a:p>
          <a:p>
            <a:pPr lvl="1"/>
            <a:r>
              <a:rPr lang="en-US" altLang="en-US" dirty="0" smtClean="0">
                <a:latin typeface="Rockwell" charset="0"/>
                <a:ea typeface="Rockwell" charset="0"/>
                <a:cs typeface="Rockwell" charset="0"/>
              </a:rPr>
              <a:t>Age and stature – Determined by analyzing the development of the teeth, bone growth, and the length of specific bones, such as the femur.</a:t>
            </a:r>
          </a:p>
          <a:p>
            <a:pPr lvl="1"/>
            <a:r>
              <a:rPr lang="en-US" altLang="en-US" dirty="0" smtClean="0">
                <a:latin typeface="Rockwell" charset="0"/>
                <a:ea typeface="Rockwell" charset="0"/>
                <a:cs typeface="Rockwell" charset="0"/>
              </a:rPr>
              <a:t>Race – Determined by analyzing the skull for characteristics that are common among people of different races.</a:t>
            </a:r>
            <a:endParaRPr lang="en-US" altLang="en-US" dirty="0">
              <a:latin typeface="Rockwell" charset="0"/>
              <a:ea typeface="Rockwell" charset="0"/>
              <a:cs typeface="Rockwell" charset="0"/>
            </a:endParaRP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1230" y="1825625"/>
            <a:ext cx="2092569" cy="43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83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Skeletal Remains</a:t>
            </a:r>
            <a:endParaRPr lang="en-US" dirty="0">
              <a:latin typeface="Rockwell" charset="0"/>
              <a:ea typeface="Rockwell" charset="0"/>
              <a:cs typeface="Rockwell" charset="0"/>
            </a:endParaRPr>
          </a:p>
        </p:txBody>
      </p:sp>
      <p:sp>
        <p:nvSpPr>
          <p:cNvPr id="3" name="Content Placeholder 2"/>
          <p:cNvSpPr>
            <a:spLocks noGrp="1"/>
          </p:cNvSpPr>
          <p:nvPr>
            <p:ph idx="1"/>
          </p:nvPr>
        </p:nvSpPr>
        <p:spPr>
          <a:xfrm>
            <a:off x="838200" y="1825625"/>
            <a:ext cx="10515600" cy="4317267"/>
          </a:xfrm>
          <a:solidFill>
            <a:schemeClr val="bg1">
              <a:alpha val="85000"/>
            </a:schemeClr>
          </a:solidFill>
        </p:spPr>
        <p:txBody>
          <a:bodyPr>
            <a:normAutofit/>
          </a:bodyPr>
          <a:lstStyle/>
          <a:p>
            <a:r>
              <a:rPr lang="en-US" altLang="en-US" dirty="0" smtClean="0">
                <a:latin typeface="Rockwell" charset="0"/>
                <a:ea typeface="Rockwell" charset="0"/>
                <a:cs typeface="Rockwell" charset="0"/>
              </a:rPr>
              <a:t>DNA samples can be collected from bone, teeth, and hair to provide clues to a person’s identity.  Scientists may also be able to gain clues as to a person’s past, recent injuries, or the cause of death based on bone fractures and other signs of trauma. </a:t>
            </a:r>
            <a:endParaRPr lang="en-US" altLang="en-US" dirty="0">
              <a:latin typeface="Rockwell" charset="0"/>
              <a:ea typeface="Rockwell" charset="0"/>
              <a:cs typeface="Rockwell"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4481" y="3463824"/>
            <a:ext cx="4768904" cy="281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917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What do forensic anthropologists do?</a:t>
            </a:r>
            <a:endParaRPr lang="en-US" dirty="0">
              <a:latin typeface="Rockwell" charset="0"/>
              <a:ea typeface="Rockwell" charset="0"/>
              <a:cs typeface="Rockwell" charset="0"/>
            </a:endParaRPr>
          </a:p>
        </p:txBody>
      </p:sp>
      <p:sp>
        <p:nvSpPr>
          <p:cNvPr id="3" name="Content Placeholder 2"/>
          <p:cNvSpPr>
            <a:spLocks noGrp="1"/>
          </p:cNvSpPr>
          <p:nvPr>
            <p:ph idx="1"/>
          </p:nvPr>
        </p:nvSpPr>
        <p:spPr>
          <a:xfrm>
            <a:off x="838200" y="1825625"/>
            <a:ext cx="10515600" cy="4317267"/>
          </a:xfrm>
          <a:solidFill>
            <a:schemeClr val="bg1">
              <a:alpha val="85000"/>
            </a:schemeClr>
          </a:solidFill>
        </p:spPr>
        <p:txBody>
          <a:bodyPr>
            <a:normAutofit/>
          </a:bodyPr>
          <a:lstStyle/>
          <a:p>
            <a:pPr>
              <a:buFontTx/>
              <a:buNone/>
            </a:pPr>
            <a:r>
              <a:rPr lang="en-US" altLang="en-US" b="1" i="1" dirty="0" smtClean="0">
                <a:solidFill>
                  <a:srgbClr val="FF0000"/>
                </a:solidFill>
                <a:latin typeface="Rockwell" charset="0"/>
                <a:ea typeface="Rockwell" charset="0"/>
                <a:cs typeface="Rockwell" charset="0"/>
              </a:rPr>
              <a:t>Generally, forensic anthropologists DO NOT do any of the following:</a:t>
            </a:r>
            <a:endParaRPr lang="en-US" altLang="en-US" b="1" dirty="0" smtClean="0">
              <a:solidFill>
                <a:srgbClr val="FF0000"/>
              </a:solidFill>
              <a:latin typeface="Rockwell" charset="0"/>
              <a:ea typeface="Rockwell" charset="0"/>
              <a:cs typeface="Rockwell" charset="0"/>
            </a:endParaRPr>
          </a:p>
          <a:p>
            <a:r>
              <a:rPr lang="en-US" altLang="en-US" dirty="0" smtClean="0">
                <a:latin typeface="Rockwell" charset="0"/>
                <a:ea typeface="Rockwell" charset="0"/>
                <a:cs typeface="Rockwell" charset="0"/>
              </a:rPr>
              <a:t>Collect trace evidence (hair, fibers) </a:t>
            </a:r>
          </a:p>
          <a:p>
            <a:r>
              <a:rPr lang="en-US" altLang="en-US" dirty="0" smtClean="0">
                <a:latin typeface="Rockwell" charset="0"/>
                <a:ea typeface="Rockwell" charset="0"/>
                <a:cs typeface="Rockwell" charset="0"/>
              </a:rPr>
              <a:t>Run DNA tests </a:t>
            </a:r>
          </a:p>
          <a:p>
            <a:r>
              <a:rPr lang="en-US" altLang="en-US" dirty="0" smtClean="0">
                <a:latin typeface="Rockwell" charset="0"/>
                <a:ea typeface="Rockwell" charset="0"/>
                <a:cs typeface="Rockwell" charset="0"/>
              </a:rPr>
              <a:t>Analyze ballistics or weapon evidence </a:t>
            </a:r>
          </a:p>
          <a:p>
            <a:r>
              <a:rPr lang="en-US" altLang="en-US" dirty="0" smtClean="0">
                <a:latin typeface="Rockwell" charset="0"/>
                <a:ea typeface="Rockwell" charset="0"/>
                <a:cs typeface="Rockwell" charset="0"/>
              </a:rPr>
              <a:t>Analyze blood spatter </a:t>
            </a:r>
          </a:p>
          <a:p>
            <a:r>
              <a:rPr lang="en-US" altLang="en-US" dirty="0" smtClean="0">
                <a:latin typeface="Rockwell" charset="0"/>
                <a:ea typeface="Rockwell" charset="0"/>
                <a:cs typeface="Rockwell" charset="0"/>
              </a:rPr>
              <a:t>Conduct autopsies </a:t>
            </a:r>
            <a:endParaRPr lang="en-US" altLang="en-US" dirty="0">
              <a:latin typeface="Rockwell" charset="0"/>
              <a:ea typeface="Rockwell" charset="0"/>
              <a:cs typeface="Rockwell" charset="0"/>
            </a:endParaRPr>
          </a:p>
        </p:txBody>
      </p:sp>
    </p:spTree>
    <p:extLst>
      <p:ext uri="{BB962C8B-B14F-4D97-AF65-F5344CB8AC3E}">
        <p14:creationId xmlns:p14="http://schemas.microsoft.com/office/powerpoint/2010/main" val="99828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err="1" smtClean="0">
                <a:latin typeface="Rockwell" charset="0"/>
                <a:ea typeface="Rockwell" charset="0"/>
                <a:cs typeface="Rockwell" charset="0"/>
              </a:rPr>
              <a:t>Locard’s</a:t>
            </a:r>
            <a:r>
              <a:rPr lang="en-US" dirty="0" smtClean="0">
                <a:latin typeface="Rockwell" charset="0"/>
                <a:ea typeface="Rockwell" charset="0"/>
                <a:cs typeface="Rockwell" charset="0"/>
              </a:rPr>
              <a:t> Exchange Principle</a:t>
            </a:r>
            <a:endParaRPr lang="en-US" dirty="0">
              <a:latin typeface="Rockwell" charset="0"/>
              <a:ea typeface="Rockwell" charset="0"/>
              <a:cs typeface="Rockwell" charset="0"/>
            </a:endParaRPr>
          </a:p>
        </p:txBody>
      </p:sp>
      <p:sp>
        <p:nvSpPr>
          <p:cNvPr id="3" name="Content Placeholder 2"/>
          <p:cNvSpPr>
            <a:spLocks noGrp="1"/>
          </p:cNvSpPr>
          <p:nvPr>
            <p:ph idx="1"/>
          </p:nvPr>
        </p:nvSpPr>
        <p:spPr>
          <a:xfrm>
            <a:off x="838200" y="1825625"/>
            <a:ext cx="7977554" cy="4351338"/>
          </a:xfrm>
          <a:solidFill>
            <a:schemeClr val="bg1">
              <a:alpha val="85000"/>
            </a:schemeClr>
          </a:solidFill>
        </p:spPr>
        <p:txBody>
          <a:bodyPr/>
          <a:lstStyle/>
          <a:p>
            <a:r>
              <a:rPr lang="en-US" dirty="0" smtClean="0">
                <a:latin typeface="Rockwell" charset="0"/>
                <a:ea typeface="Rockwell" charset="0"/>
                <a:cs typeface="Rockwell" charset="0"/>
              </a:rPr>
              <a:t>“EVERY CONTACT LEAVES A TRACE”</a:t>
            </a:r>
          </a:p>
          <a:p>
            <a:r>
              <a:rPr lang="en-US" altLang="en-US" dirty="0" smtClean="0">
                <a:latin typeface="Rockwell" charset="0"/>
                <a:ea typeface="Rockwell" charset="0"/>
                <a:cs typeface="Rockwell" charset="0"/>
              </a:rPr>
              <a:t>The value of trace (or contact) forensic evidence was first recognized by </a:t>
            </a:r>
            <a:r>
              <a:rPr lang="en-US" altLang="en-US" b="1" u="sng" dirty="0" smtClean="0">
                <a:latin typeface="Rockwell" charset="0"/>
                <a:ea typeface="Rockwell" charset="0"/>
                <a:cs typeface="Rockwell" charset="0"/>
              </a:rPr>
              <a:t>Edmund </a:t>
            </a:r>
            <a:r>
              <a:rPr lang="en-US" altLang="en-US" b="1" u="sng" dirty="0" err="1" smtClean="0">
                <a:latin typeface="Rockwell" charset="0"/>
                <a:ea typeface="Rockwell" charset="0"/>
                <a:cs typeface="Rockwell" charset="0"/>
              </a:rPr>
              <a:t>Locard</a:t>
            </a:r>
            <a:r>
              <a:rPr lang="en-US" altLang="en-US" b="1" u="sng" dirty="0" smtClean="0">
                <a:latin typeface="Rockwell" charset="0"/>
                <a:ea typeface="Rockwell" charset="0"/>
                <a:cs typeface="Rockwell" charset="0"/>
              </a:rPr>
              <a:t> </a:t>
            </a:r>
            <a:r>
              <a:rPr lang="en-US" altLang="en-US" dirty="0" smtClean="0">
                <a:latin typeface="Rockwell" charset="0"/>
                <a:ea typeface="Rockwell" charset="0"/>
                <a:cs typeface="Rockwell" charset="0"/>
              </a:rPr>
              <a:t>in 1910. He was the director of the very first crime laboratory in existence, located in Lyon, France. </a:t>
            </a:r>
          </a:p>
          <a:p>
            <a:endParaRPr lang="en-US" dirty="0">
              <a:latin typeface="Rockwell" charset="0"/>
              <a:ea typeface="Rockwell" charset="0"/>
              <a:cs typeface="Rockwell" charset="0"/>
            </a:endParaRPr>
          </a:p>
        </p:txBody>
      </p:sp>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2980" y="1825625"/>
            <a:ext cx="263082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57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What do forensic anthropologists do?</a:t>
            </a:r>
            <a:endParaRPr lang="en-US" dirty="0">
              <a:latin typeface="Rockwell" charset="0"/>
              <a:ea typeface="Rockwell" charset="0"/>
              <a:cs typeface="Rockwell" charset="0"/>
            </a:endParaRPr>
          </a:p>
        </p:txBody>
      </p:sp>
      <p:sp>
        <p:nvSpPr>
          <p:cNvPr id="3" name="Content Placeholder 2"/>
          <p:cNvSpPr>
            <a:spLocks noGrp="1"/>
          </p:cNvSpPr>
          <p:nvPr>
            <p:ph idx="1"/>
          </p:nvPr>
        </p:nvSpPr>
        <p:spPr>
          <a:xfrm>
            <a:off x="838200" y="1825625"/>
            <a:ext cx="10515600" cy="4317267"/>
          </a:xfrm>
          <a:solidFill>
            <a:schemeClr val="bg1">
              <a:alpha val="85000"/>
            </a:schemeClr>
          </a:solidFill>
        </p:spPr>
        <p:txBody>
          <a:bodyPr>
            <a:normAutofit fontScale="92500" lnSpcReduction="10000"/>
          </a:bodyPr>
          <a:lstStyle/>
          <a:p>
            <a:pPr>
              <a:buFontTx/>
              <a:buNone/>
            </a:pPr>
            <a:r>
              <a:rPr lang="en-US" altLang="en-US" b="1" i="1" dirty="0" smtClean="0">
                <a:solidFill>
                  <a:srgbClr val="00B050"/>
                </a:solidFill>
                <a:latin typeface="Rockwell" charset="0"/>
                <a:ea typeface="Rockwell" charset="0"/>
                <a:cs typeface="Rockwell" charset="0"/>
              </a:rPr>
              <a:t>What a forensic anthropologist does DO to aid in a case:</a:t>
            </a:r>
            <a:endParaRPr lang="en-US" altLang="en-US" b="1" dirty="0" smtClean="0">
              <a:solidFill>
                <a:srgbClr val="00B050"/>
              </a:solidFill>
              <a:latin typeface="Rockwell" charset="0"/>
              <a:ea typeface="Rockwell" charset="0"/>
              <a:cs typeface="Rockwell" charset="0"/>
            </a:endParaRPr>
          </a:p>
          <a:p>
            <a:r>
              <a:rPr lang="en-US" altLang="en-US" dirty="0" smtClean="0">
                <a:latin typeface="Rockwell" charset="0"/>
                <a:ea typeface="Rockwell" charset="0"/>
                <a:cs typeface="Rockwell" charset="0"/>
              </a:rPr>
              <a:t>Goes to a crime scene to assist in the collection of human remains </a:t>
            </a:r>
          </a:p>
          <a:p>
            <a:r>
              <a:rPr lang="en-US" altLang="en-US" dirty="0" smtClean="0">
                <a:latin typeface="Rockwell" charset="0"/>
                <a:ea typeface="Rockwell" charset="0"/>
                <a:cs typeface="Rockwell" charset="0"/>
              </a:rPr>
              <a:t>Cleans up the bones so that they may be looked at </a:t>
            </a:r>
          </a:p>
          <a:p>
            <a:r>
              <a:rPr lang="en-US" altLang="en-US" dirty="0" smtClean="0">
                <a:latin typeface="Rockwell" charset="0"/>
                <a:ea typeface="Rockwell" charset="0"/>
                <a:cs typeface="Rockwell" charset="0"/>
              </a:rPr>
              <a:t>Analyzes skeletal remains to establish the profile of the individual </a:t>
            </a:r>
          </a:p>
          <a:p>
            <a:r>
              <a:rPr lang="en-US" altLang="en-US" dirty="0" smtClean="0">
                <a:latin typeface="Rockwell" charset="0"/>
                <a:ea typeface="Rockwell" charset="0"/>
                <a:cs typeface="Rockwell" charset="0"/>
              </a:rPr>
              <a:t>Looks at trauma evident on the bones to establish the pathway of a bullet or the number of stab wounds </a:t>
            </a:r>
          </a:p>
          <a:p>
            <a:r>
              <a:rPr lang="en-US" altLang="en-US" dirty="0" smtClean="0">
                <a:latin typeface="Rockwell" charset="0"/>
                <a:ea typeface="Rockwell" charset="0"/>
                <a:cs typeface="Rockwell" charset="0"/>
              </a:rPr>
              <a:t>Works with a forensic </a:t>
            </a:r>
            <a:r>
              <a:rPr lang="en-US" altLang="en-US" dirty="0" err="1" smtClean="0">
                <a:latin typeface="Rockwell" charset="0"/>
                <a:ea typeface="Rockwell" charset="0"/>
                <a:cs typeface="Rockwell" charset="0"/>
              </a:rPr>
              <a:t>odontologist</a:t>
            </a:r>
            <a:r>
              <a:rPr lang="en-US" altLang="en-US" dirty="0" smtClean="0">
                <a:latin typeface="Rockwell" charset="0"/>
                <a:ea typeface="Rockwell" charset="0"/>
                <a:cs typeface="Rockwell" charset="0"/>
              </a:rPr>
              <a:t> (dentist) to match dental records </a:t>
            </a:r>
          </a:p>
          <a:p>
            <a:r>
              <a:rPr lang="en-US" altLang="en-US" dirty="0" smtClean="0">
                <a:latin typeface="Rockwell" charset="0"/>
                <a:ea typeface="Rockwell" charset="0"/>
                <a:cs typeface="Rockwell" charset="0"/>
              </a:rPr>
              <a:t>Testifies in court about the identity of the individual and/or the injuries that might be evident in the skeleton </a:t>
            </a:r>
            <a:endParaRPr lang="en-US" altLang="en-US" dirty="0">
              <a:latin typeface="Rockwell" charset="0"/>
              <a:ea typeface="Rockwell" charset="0"/>
              <a:cs typeface="Rockwell" charset="0"/>
            </a:endParaRPr>
          </a:p>
        </p:txBody>
      </p:sp>
    </p:spTree>
    <p:extLst>
      <p:ext uri="{BB962C8B-B14F-4D97-AF65-F5344CB8AC3E}">
        <p14:creationId xmlns:p14="http://schemas.microsoft.com/office/powerpoint/2010/main" val="86769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Body Fluids</a:t>
            </a:r>
            <a:endParaRPr lang="en-US" dirty="0">
              <a:latin typeface="Rockwell" charset="0"/>
              <a:ea typeface="Rockwell" charset="0"/>
              <a:cs typeface="Rockwell" charset="0"/>
            </a:endParaRPr>
          </a:p>
        </p:txBody>
      </p:sp>
      <p:sp>
        <p:nvSpPr>
          <p:cNvPr id="3" name="Content Placeholder 2"/>
          <p:cNvSpPr>
            <a:spLocks noGrp="1"/>
          </p:cNvSpPr>
          <p:nvPr>
            <p:ph idx="1"/>
          </p:nvPr>
        </p:nvSpPr>
        <p:spPr>
          <a:xfrm>
            <a:off x="838200" y="1825625"/>
            <a:ext cx="7039708" cy="4317267"/>
          </a:xfrm>
          <a:solidFill>
            <a:schemeClr val="bg1">
              <a:alpha val="85000"/>
            </a:schemeClr>
          </a:solidFill>
        </p:spPr>
        <p:txBody>
          <a:bodyPr>
            <a:normAutofit/>
          </a:bodyPr>
          <a:lstStyle/>
          <a:p>
            <a:r>
              <a:rPr lang="en-US" altLang="en-US" dirty="0" smtClean="0">
                <a:latin typeface="Rockwell" charset="0"/>
                <a:ea typeface="Rockwell" charset="0"/>
                <a:cs typeface="Rockwell" charset="0"/>
              </a:rPr>
              <a:t>Blood, semen, saliva, sweat, and urine can be analyzed to give investigators information about the crime as well as its victim or the suspect.</a:t>
            </a:r>
          </a:p>
          <a:p>
            <a:r>
              <a:rPr lang="en-US" altLang="en-US" dirty="0" smtClean="0">
                <a:latin typeface="Rockwell" charset="0"/>
                <a:ea typeface="Rockwell" charset="0"/>
                <a:cs typeface="Rockwell" charset="0"/>
              </a:rPr>
              <a:t>Chemicals and ultra violet light can be used at a crime scene to find body fluid evidence. Areas with potential evidence are swabbed, bagged and collected in vials, which are air tight and have a low risk of cross contamination. </a:t>
            </a:r>
            <a:endParaRPr lang="en-US" altLang="en-US" dirty="0">
              <a:latin typeface="Rockwell" charset="0"/>
              <a:ea typeface="Rockwell" charset="0"/>
              <a:cs typeface="Rockwell" charset="0"/>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598" y="1834430"/>
            <a:ext cx="2630567" cy="220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2343" y="3540368"/>
            <a:ext cx="2455196" cy="259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89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Body Fluids</a:t>
            </a:r>
            <a:endParaRPr lang="en-US" dirty="0">
              <a:latin typeface="Rockwell" charset="0"/>
              <a:ea typeface="Rockwell" charset="0"/>
              <a:cs typeface="Rockwell" charset="0"/>
            </a:endParaRPr>
          </a:p>
        </p:txBody>
      </p:sp>
      <p:sp>
        <p:nvSpPr>
          <p:cNvPr id="3" name="Content Placeholder 2"/>
          <p:cNvSpPr>
            <a:spLocks noGrp="1"/>
          </p:cNvSpPr>
          <p:nvPr>
            <p:ph idx="1"/>
          </p:nvPr>
        </p:nvSpPr>
        <p:spPr>
          <a:xfrm>
            <a:off x="838199" y="1825625"/>
            <a:ext cx="6195645" cy="4317267"/>
          </a:xfrm>
          <a:solidFill>
            <a:schemeClr val="bg1">
              <a:alpha val="85000"/>
            </a:schemeClr>
          </a:solidFill>
        </p:spPr>
        <p:txBody>
          <a:bodyPr>
            <a:normAutofit/>
          </a:bodyPr>
          <a:lstStyle/>
          <a:p>
            <a:r>
              <a:rPr lang="en-US" altLang="en-US" u="sng" dirty="0" smtClean="0">
                <a:latin typeface="Rockwell" charset="0"/>
                <a:ea typeface="Rockwell" charset="0"/>
                <a:cs typeface="Rockwell" charset="0"/>
              </a:rPr>
              <a:t>Examples</a:t>
            </a:r>
            <a:r>
              <a:rPr lang="en-US" altLang="en-US" dirty="0" smtClean="0">
                <a:latin typeface="Rockwell" charset="0"/>
                <a:ea typeface="Rockwell" charset="0"/>
                <a:cs typeface="Rockwell" charset="0"/>
              </a:rPr>
              <a:t>: </a:t>
            </a:r>
          </a:p>
          <a:p>
            <a:pPr lvl="1"/>
            <a:r>
              <a:rPr lang="en-US" altLang="en-US" dirty="0">
                <a:latin typeface="Rockwell" charset="0"/>
                <a:ea typeface="Rockwell" charset="0"/>
                <a:cs typeface="Rockwell" charset="0"/>
              </a:rPr>
              <a:t>V</a:t>
            </a:r>
            <a:r>
              <a:rPr lang="en-US" altLang="en-US" dirty="0" smtClean="0">
                <a:latin typeface="Rockwell" charset="0"/>
                <a:ea typeface="Rockwell" charset="0"/>
                <a:cs typeface="Rockwell" charset="0"/>
              </a:rPr>
              <a:t>omit and urine can be used to test for alcohol, drugs, and poisons. </a:t>
            </a:r>
          </a:p>
          <a:p>
            <a:pPr lvl="1"/>
            <a:r>
              <a:rPr lang="en-US" altLang="en-US" dirty="0" smtClean="0">
                <a:latin typeface="Rockwell" charset="0"/>
                <a:ea typeface="Rockwell" charset="0"/>
                <a:cs typeface="Rockwell" charset="0"/>
              </a:rPr>
              <a:t>Cigarette butts may contain dried saliva. </a:t>
            </a:r>
          </a:p>
          <a:p>
            <a:pPr lvl="1"/>
            <a:r>
              <a:rPr lang="en-US" altLang="en-US" dirty="0" smtClean="0">
                <a:latin typeface="Rockwell" charset="0"/>
                <a:ea typeface="Rockwell" charset="0"/>
                <a:cs typeface="Rockwell" charset="0"/>
              </a:rPr>
              <a:t>Semen containing sperm is valuable for DNA analysis. </a:t>
            </a:r>
          </a:p>
          <a:p>
            <a:pPr lvl="1"/>
            <a:r>
              <a:rPr lang="en-US" altLang="en-US" dirty="0" smtClean="0">
                <a:latin typeface="Rockwell" charset="0"/>
                <a:ea typeface="Rockwell" charset="0"/>
                <a:cs typeface="Rockwell" charset="0"/>
              </a:rPr>
              <a:t>Blood can provide DNA evidence and blood spatter can provide clues about the crime. </a:t>
            </a:r>
            <a:endParaRPr lang="en-US" altLang="en-US" dirty="0">
              <a:latin typeface="Rockwell" charset="0"/>
              <a:ea typeface="Rockwell" charset="0"/>
              <a:cs typeface="Rockwell" charset="0"/>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845" y="1825625"/>
            <a:ext cx="4319955" cy="431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4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Hair &amp; Fibers</a:t>
            </a:r>
            <a:endParaRPr lang="en-US" dirty="0">
              <a:latin typeface="Rockwell" charset="0"/>
              <a:ea typeface="Rockwell" charset="0"/>
              <a:cs typeface="Rockwell" charset="0"/>
            </a:endParaRPr>
          </a:p>
        </p:txBody>
      </p:sp>
      <p:sp>
        <p:nvSpPr>
          <p:cNvPr id="3" name="Content Placeholder 2"/>
          <p:cNvSpPr>
            <a:spLocks noGrp="1"/>
          </p:cNvSpPr>
          <p:nvPr>
            <p:ph idx="1"/>
          </p:nvPr>
        </p:nvSpPr>
        <p:spPr>
          <a:xfrm>
            <a:off x="838200" y="1825625"/>
            <a:ext cx="6265985" cy="4317267"/>
          </a:xfrm>
          <a:solidFill>
            <a:schemeClr val="bg1">
              <a:alpha val="85000"/>
            </a:schemeClr>
          </a:solidFill>
        </p:spPr>
        <p:txBody>
          <a:bodyPr>
            <a:normAutofit/>
          </a:bodyPr>
          <a:lstStyle/>
          <a:p>
            <a:pPr algn="just"/>
            <a:r>
              <a:rPr lang="en-US" altLang="en-US" dirty="0" smtClean="0">
                <a:latin typeface="Rockwell" charset="0"/>
                <a:ea typeface="Rockwell" charset="0"/>
                <a:cs typeface="Rockwell" charset="0"/>
              </a:rPr>
              <a:t>Hairs and fibers may be transferred from the suspect or the suspect’s clothes to the victims’ and vice versa. For example, a suspect may pick up carpet fibers on his shoes or leave hairs behind at a crime scene.</a:t>
            </a: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0569" y="1825625"/>
            <a:ext cx="4132026" cy="361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7230569" y="5597891"/>
            <a:ext cx="3952155" cy="523212"/>
          </a:xfrm>
          <a:prstGeom prst="rect">
            <a:avLst/>
          </a:prstGeom>
          <a:solidFill>
            <a:schemeClr val="bg1">
              <a:alpha val="85000"/>
            </a:schemeClr>
          </a:solidFill>
          <a:ln>
            <a:noFill/>
          </a:ln>
        </p:spPr>
        <p:txBody>
          <a:bodyPr wrap="square" lIns="91430" tIns="45716" rIns="91430" bIns="457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dirty="0">
                <a:latin typeface="Rockwell" charset="0"/>
                <a:ea typeface="Rockwell" charset="0"/>
                <a:cs typeface="Rockwell" charset="0"/>
              </a:rPr>
              <a:t>Microscopic Image </a:t>
            </a:r>
            <a:br>
              <a:rPr lang="en-US" altLang="en-US" sz="1400" dirty="0">
                <a:latin typeface="Rockwell" charset="0"/>
                <a:ea typeface="Rockwell" charset="0"/>
                <a:cs typeface="Rockwell" charset="0"/>
              </a:rPr>
            </a:br>
            <a:r>
              <a:rPr lang="en-US" altLang="en-US" sz="1400" dirty="0">
                <a:latin typeface="Rockwell" charset="0"/>
                <a:ea typeface="Rockwell" charset="0"/>
                <a:cs typeface="Rockwell" charset="0"/>
              </a:rPr>
              <a:t>of Hairs &amp; Fibers</a:t>
            </a:r>
          </a:p>
        </p:txBody>
      </p:sp>
    </p:spTree>
    <p:extLst>
      <p:ext uri="{BB962C8B-B14F-4D97-AF65-F5344CB8AC3E}">
        <p14:creationId xmlns:p14="http://schemas.microsoft.com/office/powerpoint/2010/main" val="112281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Hair &amp; Fibers</a:t>
            </a:r>
            <a:endParaRPr lang="en-US" dirty="0">
              <a:latin typeface="Rockwell" charset="0"/>
              <a:ea typeface="Rockwell" charset="0"/>
              <a:cs typeface="Rockwell" charset="0"/>
            </a:endParaRPr>
          </a:p>
        </p:txBody>
      </p:sp>
      <p:sp>
        <p:nvSpPr>
          <p:cNvPr id="3" name="Content Placeholder 2"/>
          <p:cNvSpPr>
            <a:spLocks noGrp="1"/>
          </p:cNvSpPr>
          <p:nvPr>
            <p:ph idx="1"/>
          </p:nvPr>
        </p:nvSpPr>
        <p:spPr>
          <a:xfrm>
            <a:off x="838200" y="1825625"/>
            <a:ext cx="6219092" cy="4317267"/>
          </a:xfrm>
          <a:solidFill>
            <a:schemeClr val="bg1">
              <a:alpha val="85000"/>
            </a:schemeClr>
          </a:solidFill>
        </p:spPr>
        <p:txBody>
          <a:bodyPr>
            <a:normAutofit/>
          </a:bodyPr>
          <a:lstStyle/>
          <a:p>
            <a:r>
              <a:rPr lang="en-US" altLang="en-US" dirty="0" smtClean="0">
                <a:latin typeface="Rockwell" charset="0"/>
                <a:ea typeface="Rockwell" charset="0"/>
                <a:cs typeface="Rockwell" charset="0"/>
              </a:rPr>
              <a:t>Hairs can be examined to identify their origin, such as human or animal.  Hairs with roots intact can be tested for DNA.</a:t>
            </a:r>
          </a:p>
          <a:p>
            <a:r>
              <a:rPr lang="en-US" altLang="en-US" dirty="0" smtClean="0">
                <a:latin typeface="Rockwell" charset="0"/>
                <a:ea typeface="Rockwell" charset="0"/>
                <a:cs typeface="Rockwell" charset="0"/>
              </a:rPr>
              <a:t>Fibers are used to make clothing, carpeting, furniture, beds, and blankets. They may be natural fibers from plants or animals or synthetic fibers that are man-made.</a:t>
            </a:r>
            <a:endParaRPr lang="en-US" altLang="en-US" dirty="0">
              <a:latin typeface="Rockwell" charset="0"/>
              <a:ea typeface="Rockwell" charset="0"/>
              <a:cs typeface="Rockwell"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0569" y="1825625"/>
            <a:ext cx="4132026" cy="361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7230569" y="5597891"/>
            <a:ext cx="3952155" cy="523212"/>
          </a:xfrm>
          <a:prstGeom prst="rect">
            <a:avLst/>
          </a:prstGeom>
          <a:solidFill>
            <a:schemeClr val="bg1">
              <a:alpha val="85000"/>
            </a:schemeClr>
          </a:solidFill>
          <a:ln>
            <a:noFill/>
          </a:ln>
        </p:spPr>
        <p:txBody>
          <a:bodyPr wrap="square" lIns="91430" tIns="45716" rIns="91430" bIns="457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dirty="0">
                <a:latin typeface="Rockwell" charset="0"/>
                <a:ea typeface="Rockwell" charset="0"/>
                <a:cs typeface="Rockwell" charset="0"/>
              </a:rPr>
              <a:t>Microscopic Image </a:t>
            </a:r>
            <a:br>
              <a:rPr lang="en-US" altLang="en-US" sz="1400" dirty="0">
                <a:latin typeface="Rockwell" charset="0"/>
                <a:ea typeface="Rockwell" charset="0"/>
                <a:cs typeface="Rockwell" charset="0"/>
              </a:rPr>
            </a:br>
            <a:r>
              <a:rPr lang="en-US" altLang="en-US" sz="1400" dirty="0">
                <a:latin typeface="Rockwell" charset="0"/>
                <a:ea typeface="Rockwell" charset="0"/>
                <a:cs typeface="Rockwell" charset="0"/>
              </a:rPr>
              <a:t>of Hairs &amp; Fibers</a:t>
            </a:r>
          </a:p>
        </p:txBody>
      </p:sp>
    </p:spTree>
    <p:extLst>
      <p:ext uri="{BB962C8B-B14F-4D97-AF65-F5344CB8AC3E}">
        <p14:creationId xmlns:p14="http://schemas.microsoft.com/office/powerpoint/2010/main" val="119848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err="1" smtClean="0">
                <a:latin typeface="Rockwell" charset="0"/>
                <a:ea typeface="Rockwell" charset="0"/>
                <a:cs typeface="Rockwell" charset="0"/>
              </a:rPr>
              <a:t>Locard’s</a:t>
            </a:r>
            <a:r>
              <a:rPr lang="en-US" dirty="0" smtClean="0">
                <a:latin typeface="Rockwell" charset="0"/>
                <a:ea typeface="Rockwell" charset="0"/>
                <a:cs typeface="Rockwell" charset="0"/>
              </a:rPr>
              <a:t> Exchange Principle</a:t>
            </a:r>
            <a:endParaRPr lang="en-US" dirty="0">
              <a:latin typeface="Rockwell" charset="0"/>
              <a:ea typeface="Rockwell" charset="0"/>
              <a:cs typeface="Rockwell" charset="0"/>
            </a:endParaRPr>
          </a:p>
        </p:txBody>
      </p:sp>
      <p:sp>
        <p:nvSpPr>
          <p:cNvPr id="3" name="Content Placeholder 2"/>
          <p:cNvSpPr>
            <a:spLocks noGrp="1"/>
          </p:cNvSpPr>
          <p:nvPr>
            <p:ph idx="1"/>
          </p:nvPr>
        </p:nvSpPr>
        <p:spPr>
          <a:xfrm>
            <a:off x="838200" y="1825625"/>
            <a:ext cx="7884780" cy="4351338"/>
          </a:xfrm>
          <a:solidFill>
            <a:schemeClr val="bg1">
              <a:alpha val="85000"/>
            </a:schemeClr>
          </a:solidFill>
        </p:spPr>
        <p:txBody>
          <a:bodyPr/>
          <a:lstStyle/>
          <a:p>
            <a:pPr>
              <a:spcBef>
                <a:spcPct val="50000"/>
              </a:spcBef>
            </a:pPr>
            <a:r>
              <a:rPr lang="en-US" altLang="en-US" dirty="0" smtClean="0">
                <a:latin typeface="Rockwell" charset="0"/>
                <a:ea typeface="Rockwell" charset="0"/>
                <a:cs typeface="Rockwell" charset="0"/>
              </a:rPr>
              <a:t>The </a:t>
            </a:r>
            <a:r>
              <a:rPr lang="en-US" altLang="en-US" dirty="0" err="1" smtClean="0">
                <a:latin typeface="Rockwell" charset="0"/>
                <a:ea typeface="Rockwell" charset="0"/>
                <a:cs typeface="Rockwell" charset="0"/>
              </a:rPr>
              <a:t>Locard’s</a:t>
            </a:r>
            <a:r>
              <a:rPr lang="en-US" altLang="en-US" dirty="0" smtClean="0">
                <a:latin typeface="Rockwell" charset="0"/>
                <a:ea typeface="Rockwell" charset="0"/>
                <a:cs typeface="Rockwell" charset="0"/>
              </a:rPr>
              <a:t> Exchange Principle states that "</a:t>
            </a:r>
            <a:r>
              <a:rPr lang="en-US" altLang="en-US" b="1" u="sng" dirty="0" smtClean="0">
                <a:latin typeface="Rockwell" charset="0"/>
                <a:ea typeface="Rockwell" charset="0"/>
                <a:cs typeface="Rockwell" charset="0"/>
              </a:rPr>
              <a:t>with contact between two items, there will be an exchange</a:t>
            </a:r>
            <a:r>
              <a:rPr lang="en-US" altLang="en-US" dirty="0" smtClean="0">
                <a:latin typeface="Rockwell" charset="0"/>
                <a:ea typeface="Rockwell" charset="0"/>
                <a:cs typeface="Rockwell" charset="0"/>
              </a:rPr>
              <a:t>." For example, burglars will leave traces of their presence behind and will also take traces with them. They may leave hairs from their body or fibers from their clothing behind and they may take carpet fibers away with them. </a:t>
            </a:r>
          </a:p>
          <a:p>
            <a:endParaRPr lang="en-US" dirty="0">
              <a:latin typeface="Rockwell" charset="0"/>
              <a:ea typeface="Rockwell" charset="0"/>
              <a:cs typeface="Rockwell" charset="0"/>
            </a:endParaRPr>
          </a:p>
        </p:txBody>
      </p:sp>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2980" y="1825625"/>
            <a:ext cx="263082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12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Individual vs. Class Evidence</a:t>
            </a:r>
            <a:endParaRPr lang="en-US" dirty="0">
              <a:latin typeface="Rockwell" charset="0"/>
              <a:ea typeface="Rockwell" charset="0"/>
              <a:cs typeface="Rockwell" charset="0"/>
            </a:endParaRPr>
          </a:p>
        </p:txBody>
      </p:sp>
      <p:sp>
        <p:nvSpPr>
          <p:cNvPr id="3" name="Content Placeholder 2"/>
          <p:cNvSpPr>
            <a:spLocks noGrp="1"/>
          </p:cNvSpPr>
          <p:nvPr>
            <p:ph idx="1"/>
          </p:nvPr>
        </p:nvSpPr>
        <p:spPr>
          <a:xfrm>
            <a:off x="838200" y="1825625"/>
            <a:ext cx="4929554" cy="4351338"/>
          </a:xfrm>
          <a:solidFill>
            <a:schemeClr val="bg1">
              <a:alpha val="85000"/>
            </a:schemeClr>
          </a:solidFill>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u="sng" dirty="0" smtClean="0">
                <a:latin typeface="Rockwell" charset="0"/>
                <a:ea typeface="Rockwell" charset="0"/>
                <a:cs typeface="Rockwell" charset="0"/>
              </a:rPr>
              <a:t>Individual Evidence</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Rockwell" charset="0"/>
                <a:ea typeface="Rockwell" charset="0"/>
                <a:cs typeface="Rockwell" charset="0"/>
              </a:rPr>
              <a:t>Material that can be related to a single source; individualization always involves a comparison</a:t>
            </a:r>
            <a:endParaRPr lang="en-US" dirty="0">
              <a:latin typeface="Rockwell" charset="0"/>
              <a:ea typeface="Rockwell" charset="0"/>
              <a:cs typeface="Rockwell" charset="0"/>
            </a:endParaRPr>
          </a:p>
        </p:txBody>
      </p:sp>
      <p:sp>
        <p:nvSpPr>
          <p:cNvPr id="5" name="Content Placeholder 2"/>
          <p:cNvSpPr txBox="1">
            <a:spLocks/>
          </p:cNvSpPr>
          <p:nvPr/>
        </p:nvSpPr>
        <p:spPr>
          <a:xfrm>
            <a:off x="6353908" y="1825625"/>
            <a:ext cx="4999892" cy="4351338"/>
          </a:xfrm>
          <a:prstGeom prst="rect">
            <a:avLst/>
          </a:prstGeom>
          <a:solidFill>
            <a:schemeClr val="bg1">
              <a:alpha val="8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Tx/>
              <a:buNone/>
            </a:pPr>
            <a:r>
              <a:rPr lang="en-US" b="1" u="sng" dirty="0" smtClean="0">
                <a:latin typeface="Rockwell" charset="0"/>
                <a:ea typeface="Rockwell" charset="0"/>
                <a:cs typeface="Rockwell" charset="0"/>
              </a:rPr>
              <a:t>Class Evidence</a:t>
            </a:r>
          </a:p>
          <a:p>
            <a:pPr marL="0" indent="0">
              <a:lnSpc>
                <a:spcPct val="100000"/>
              </a:lnSpc>
              <a:spcBef>
                <a:spcPts val="0"/>
              </a:spcBef>
              <a:buFontTx/>
              <a:buNone/>
            </a:pPr>
            <a:r>
              <a:rPr lang="en-US" dirty="0" smtClean="0">
                <a:latin typeface="Rockwell" charset="0"/>
                <a:ea typeface="Rockwell" charset="0"/>
                <a:cs typeface="Rockwell" charset="0"/>
              </a:rPr>
              <a:t>Material that can be associated only with a group of items that share properties or characteristics</a:t>
            </a:r>
            <a:endParaRPr lang="en-US" dirty="0">
              <a:latin typeface="Rockwell" charset="0"/>
              <a:ea typeface="Rockwell" charset="0"/>
              <a:cs typeface="Rockwell" charset="0"/>
            </a:endParaRPr>
          </a:p>
        </p:txBody>
      </p:sp>
    </p:spTree>
    <p:extLst>
      <p:ext uri="{BB962C8B-B14F-4D97-AF65-F5344CB8AC3E}">
        <p14:creationId xmlns:p14="http://schemas.microsoft.com/office/powerpoint/2010/main" val="22882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a:t>
            </a:r>
            <a:r>
              <a:rPr lang="en-US" b="1" u="sng" dirty="0" smtClean="0">
                <a:latin typeface="Rockwell" charset="0"/>
                <a:ea typeface="Rockwell" charset="0"/>
                <a:cs typeface="Rockwell" charset="0"/>
              </a:rPr>
              <a:t>PAINT</a:t>
            </a:r>
            <a:endParaRPr lang="en-US" b="1" u="sng" dirty="0">
              <a:latin typeface="Rockwell" charset="0"/>
              <a:ea typeface="Rockwell" charset="0"/>
              <a:cs typeface="Rockwell" charset="0"/>
            </a:endParaRPr>
          </a:p>
        </p:txBody>
      </p:sp>
      <p:sp>
        <p:nvSpPr>
          <p:cNvPr id="3" name="Content Placeholder 2"/>
          <p:cNvSpPr>
            <a:spLocks noGrp="1"/>
          </p:cNvSpPr>
          <p:nvPr>
            <p:ph idx="1"/>
          </p:nvPr>
        </p:nvSpPr>
        <p:spPr>
          <a:xfrm>
            <a:off x="838200" y="1825625"/>
            <a:ext cx="10515600" cy="4351338"/>
          </a:xfrm>
          <a:solidFill>
            <a:schemeClr val="bg1">
              <a:alpha val="85000"/>
            </a:schemeClr>
          </a:solidFill>
        </p:spPr>
        <p:txBody>
          <a:bodyPr/>
          <a:lstStyle/>
          <a:p>
            <a:pPr algn="just">
              <a:buFont typeface="Arial" charset="0"/>
              <a:buChar char="•"/>
            </a:pPr>
            <a:r>
              <a:rPr lang="en-US" altLang="en-US" dirty="0" smtClean="0">
                <a:latin typeface="Rockwell" charset="0"/>
                <a:ea typeface="Rockwell" charset="0"/>
                <a:cs typeface="Rockwell" charset="0"/>
              </a:rPr>
              <a:t>Physical and chemical analysis of paint evidence (chips or residue) can indicate it’s </a:t>
            </a:r>
            <a:r>
              <a:rPr lang="en-US" altLang="en-US" b="1" u="sng" dirty="0" smtClean="0">
                <a:latin typeface="Rockwell" charset="0"/>
                <a:ea typeface="Rockwell" charset="0"/>
                <a:cs typeface="Rockwell" charset="0"/>
              </a:rPr>
              <a:t>class</a:t>
            </a:r>
            <a:r>
              <a:rPr lang="en-US" altLang="en-US" dirty="0" smtClean="0">
                <a:latin typeface="Rockwell" charset="0"/>
                <a:ea typeface="Rockwell" charset="0"/>
                <a:cs typeface="Rockwell" charset="0"/>
              </a:rPr>
              <a:t>, such as automobile paint, house paint, nail polish, etc. The evidence can be </a:t>
            </a:r>
            <a:r>
              <a:rPr lang="en-US" altLang="en-US" b="1" u="sng" dirty="0" smtClean="0">
                <a:latin typeface="Rockwell" charset="0"/>
                <a:ea typeface="Rockwell" charset="0"/>
                <a:cs typeface="Rockwell" charset="0"/>
              </a:rPr>
              <a:t>compared</a:t>
            </a:r>
            <a:r>
              <a:rPr lang="en-US" altLang="en-US" b="1" dirty="0" smtClean="0">
                <a:latin typeface="Rockwell" charset="0"/>
                <a:ea typeface="Rockwell" charset="0"/>
                <a:cs typeface="Rockwell" charset="0"/>
              </a:rPr>
              <a:t> </a:t>
            </a:r>
            <a:r>
              <a:rPr lang="en-US" altLang="en-US" dirty="0" smtClean="0">
                <a:latin typeface="Rockwell" charset="0"/>
                <a:ea typeface="Rockwell" charset="0"/>
                <a:cs typeface="Rockwell" charset="0"/>
              </a:rPr>
              <a:t>to </a:t>
            </a:r>
            <a:r>
              <a:rPr lang="en-US" altLang="en-US" b="1" u="sng" dirty="0" smtClean="0">
                <a:latin typeface="Rockwell" charset="0"/>
                <a:ea typeface="Rockwell" charset="0"/>
                <a:cs typeface="Rockwell" charset="0"/>
              </a:rPr>
              <a:t>40,000</a:t>
            </a:r>
            <a:r>
              <a:rPr lang="en-US" altLang="en-US" dirty="0" smtClean="0">
                <a:latin typeface="Rockwell" charset="0"/>
                <a:ea typeface="Rockwell" charset="0"/>
                <a:cs typeface="Rockwell" charset="0"/>
              </a:rPr>
              <a:t> different types of paint classified in a database, which can be used to identify a particular make or model of car or brand of tool.</a:t>
            </a:r>
          </a:p>
          <a:p>
            <a:endParaRPr lang="en-US" dirty="0">
              <a:latin typeface="Rockwell" charset="0"/>
              <a:ea typeface="Rockwell" charset="0"/>
              <a:cs typeface="Rockwell" charset="0"/>
            </a:endParaRPr>
          </a:p>
        </p:txBody>
      </p:sp>
    </p:spTree>
    <p:extLst>
      <p:ext uri="{BB962C8B-B14F-4D97-AF65-F5344CB8AC3E}">
        <p14:creationId xmlns:p14="http://schemas.microsoft.com/office/powerpoint/2010/main" val="11590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a:t>
            </a:r>
            <a:r>
              <a:rPr lang="en-US" b="1" u="sng" dirty="0" smtClean="0">
                <a:latin typeface="Rockwell" charset="0"/>
                <a:ea typeface="Rockwell" charset="0"/>
                <a:cs typeface="Rockwell" charset="0"/>
              </a:rPr>
              <a:t>PAINT</a:t>
            </a:r>
            <a:endParaRPr lang="en-US" b="1" u="sng" dirty="0">
              <a:latin typeface="Rockwell" charset="0"/>
              <a:ea typeface="Rockwell" charset="0"/>
              <a:cs typeface="Rockwell" charset="0"/>
            </a:endParaRPr>
          </a:p>
        </p:txBody>
      </p:sp>
      <p:sp>
        <p:nvSpPr>
          <p:cNvPr id="3" name="Content Placeholder 2"/>
          <p:cNvSpPr>
            <a:spLocks noGrp="1"/>
          </p:cNvSpPr>
          <p:nvPr>
            <p:ph idx="1"/>
          </p:nvPr>
        </p:nvSpPr>
        <p:spPr>
          <a:xfrm>
            <a:off x="838200" y="1825625"/>
            <a:ext cx="10515600" cy="4351338"/>
          </a:xfrm>
          <a:solidFill>
            <a:schemeClr val="bg1">
              <a:alpha val="85000"/>
            </a:schemeClr>
          </a:solidFill>
        </p:spPr>
        <p:txBody>
          <a:bodyPr/>
          <a:lstStyle/>
          <a:p>
            <a:pPr algn="just">
              <a:buFont typeface="Arial" charset="0"/>
              <a:buChar char="•"/>
            </a:pPr>
            <a:r>
              <a:rPr lang="en-US" altLang="en-US" dirty="0" smtClean="0">
                <a:latin typeface="Rockwell" charset="0"/>
                <a:ea typeface="Rockwell" charset="0"/>
                <a:cs typeface="Rockwell" charset="0"/>
              </a:rPr>
              <a:t>Paint evidence can also indicate </a:t>
            </a:r>
            <a:r>
              <a:rPr lang="en-US" altLang="en-US" b="1" u="sng" dirty="0" smtClean="0">
                <a:latin typeface="Rockwell" charset="0"/>
                <a:ea typeface="Rockwell" charset="0"/>
                <a:cs typeface="Rockwell" charset="0"/>
              </a:rPr>
              <a:t>individual</a:t>
            </a:r>
            <a:r>
              <a:rPr lang="en-US" altLang="en-US" dirty="0" smtClean="0">
                <a:latin typeface="Rockwell" charset="0"/>
                <a:ea typeface="Rockwell" charset="0"/>
                <a:cs typeface="Rockwell" charset="0"/>
              </a:rPr>
              <a:t> characteristics if an investigator is able to find similarities between </a:t>
            </a:r>
            <a:r>
              <a:rPr lang="en-US" altLang="en-US" b="1" u="sng" dirty="0" smtClean="0">
                <a:latin typeface="Rockwell" charset="0"/>
                <a:ea typeface="Rockwell" charset="0"/>
                <a:cs typeface="Rockwell" charset="0"/>
              </a:rPr>
              <a:t>two samples</a:t>
            </a:r>
            <a:r>
              <a:rPr lang="en-US" altLang="en-US" u="sng" dirty="0" smtClean="0">
                <a:latin typeface="Rockwell" charset="0"/>
                <a:ea typeface="Rockwell" charset="0"/>
                <a:cs typeface="Rockwell" charset="0"/>
              </a:rPr>
              <a:t>, </a:t>
            </a:r>
            <a:r>
              <a:rPr lang="en-US" altLang="en-US" dirty="0" smtClean="0">
                <a:latin typeface="Rockwell" charset="0"/>
                <a:ea typeface="Rockwell" charset="0"/>
                <a:cs typeface="Rockwell" charset="0"/>
              </a:rPr>
              <a:t>such as the color, number of layers, chemical composition, or a physical match between the edges of two paint chips – one from a tool and one from a crime scene.   </a:t>
            </a:r>
            <a:endParaRPr lang="en-US" altLang="en-US" dirty="0">
              <a:latin typeface="Rockwell" charset="0"/>
              <a:ea typeface="Rockwell" charset="0"/>
              <a:cs typeface="Rockwell" charset="0"/>
            </a:endParaRPr>
          </a:p>
        </p:txBody>
      </p:sp>
    </p:spTree>
    <p:extLst>
      <p:ext uri="{BB962C8B-B14F-4D97-AF65-F5344CB8AC3E}">
        <p14:creationId xmlns:p14="http://schemas.microsoft.com/office/powerpoint/2010/main" val="156951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a:t>
            </a:r>
            <a:r>
              <a:rPr lang="en-US" b="1" u="sng" dirty="0" smtClean="0">
                <a:latin typeface="Rockwell" charset="0"/>
                <a:ea typeface="Rockwell" charset="0"/>
                <a:cs typeface="Rockwell" charset="0"/>
              </a:rPr>
              <a:t>PAINT</a:t>
            </a:r>
            <a:endParaRPr lang="en-US" b="1" u="sng" dirty="0">
              <a:latin typeface="Rockwell" charset="0"/>
              <a:ea typeface="Rockwell" charset="0"/>
              <a:cs typeface="Rockwell" charset="0"/>
            </a:endParaRPr>
          </a:p>
        </p:txBody>
      </p:sp>
      <p:sp>
        <p:nvSpPr>
          <p:cNvPr id="3" name="Content Placeholder 2"/>
          <p:cNvSpPr>
            <a:spLocks noGrp="1"/>
          </p:cNvSpPr>
          <p:nvPr>
            <p:ph idx="1"/>
          </p:nvPr>
        </p:nvSpPr>
        <p:spPr>
          <a:xfrm>
            <a:off x="838200" y="1825625"/>
            <a:ext cx="10515600" cy="4351338"/>
          </a:xfrm>
          <a:solidFill>
            <a:schemeClr val="bg1">
              <a:alpha val="85000"/>
            </a:schemeClr>
          </a:solidFill>
        </p:spPr>
        <p:txBody>
          <a:bodyPr/>
          <a:lstStyle/>
          <a:p>
            <a:pPr algn="just">
              <a:buFont typeface="Arial" charset="0"/>
              <a:buChar char="•"/>
            </a:pPr>
            <a:r>
              <a:rPr lang="en-US" altLang="en-US" dirty="0" smtClean="0">
                <a:latin typeface="Rockwell" charset="0"/>
                <a:ea typeface="Rockwell" charset="0"/>
                <a:cs typeface="Rockwell" charset="0"/>
              </a:rPr>
              <a:t>DID YOU KNOW: Most paint evidence submitted to a lab will come form hit-and-run cases involving automobiles.</a:t>
            </a:r>
            <a:endParaRPr lang="en-US" altLang="en-US" dirty="0">
              <a:latin typeface="Rockwell" charset="0"/>
              <a:ea typeface="Rockwell" charset="0"/>
              <a:cs typeface="Rockwell" charset="0"/>
            </a:endParaRPr>
          </a:p>
        </p:txBody>
      </p:sp>
      <p:grpSp>
        <p:nvGrpSpPr>
          <p:cNvPr id="5" name="Group 13"/>
          <p:cNvGrpSpPr>
            <a:grpSpLocks/>
          </p:cNvGrpSpPr>
          <p:nvPr/>
        </p:nvGrpSpPr>
        <p:grpSpPr bwMode="auto">
          <a:xfrm>
            <a:off x="4241935" y="3075406"/>
            <a:ext cx="3865281" cy="2855495"/>
            <a:chOff x="3276600" y="3700054"/>
            <a:chExt cx="2323652" cy="1938746"/>
          </a:xfrm>
        </p:grpSpPr>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b="20645"/>
            <a:stretch>
              <a:fillRect/>
            </a:stretch>
          </p:blipFill>
          <p:spPr bwMode="auto">
            <a:xfrm>
              <a:off x="3276600" y="3700054"/>
              <a:ext cx="2323652"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3352800" y="5300254"/>
              <a:ext cx="2209800"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600">
                  <a:latin typeface="Times New Roman" charset="0"/>
                </a:rPr>
                <a:t>Paint Layers</a:t>
              </a:r>
            </a:p>
          </p:txBody>
        </p:sp>
      </p:grpSp>
      <p:grpSp>
        <p:nvGrpSpPr>
          <p:cNvPr id="8" name="Group 12"/>
          <p:cNvGrpSpPr>
            <a:grpSpLocks/>
          </p:cNvGrpSpPr>
          <p:nvPr/>
        </p:nvGrpSpPr>
        <p:grpSpPr bwMode="auto">
          <a:xfrm>
            <a:off x="7709931" y="3075406"/>
            <a:ext cx="3675185" cy="3217985"/>
            <a:chOff x="6019798" y="3733800"/>
            <a:chExt cx="2209802" cy="2184967"/>
          </a:xfrm>
        </p:grpSpPr>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t="50000" r="55333" b="7660"/>
            <a:stretch>
              <a:fillRect/>
            </a:stretch>
          </p:blipFill>
          <p:spPr bwMode="auto">
            <a:xfrm>
              <a:off x="6019798" y="3733800"/>
              <a:ext cx="2176512"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6019800" y="5334000"/>
              <a:ext cx="220980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600">
                  <a:latin typeface="Times New Roman" charset="0"/>
                </a:rPr>
                <a:t>Physical Match of </a:t>
              </a:r>
              <a:br>
                <a:rPr lang="en-US" altLang="en-US" sz="1600">
                  <a:latin typeface="Times New Roman" charset="0"/>
                </a:rPr>
              </a:br>
              <a:r>
                <a:rPr lang="en-US" altLang="en-US" sz="1600">
                  <a:latin typeface="Times New Roman" charset="0"/>
                </a:rPr>
                <a:t>Paint Chip Edges</a:t>
              </a:r>
            </a:p>
          </p:txBody>
        </p:sp>
      </p:grpSp>
      <p:grpSp>
        <p:nvGrpSpPr>
          <p:cNvPr id="11" name="Group 14"/>
          <p:cNvGrpSpPr>
            <a:grpSpLocks/>
          </p:cNvGrpSpPr>
          <p:nvPr/>
        </p:nvGrpSpPr>
        <p:grpSpPr bwMode="auto">
          <a:xfrm>
            <a:off x="838200" y="3075406"/>
            <a:ext cx="3889044" cy="2855495"/>
            <a:chOff x="533399" y="3733800"/>
            <a:chExt cx="2338939" cy="1938746"/>
          </a:xfrm>
        </p:grpSpPr>
        <p:pic>
          <p:nvPicPr>
            <p:cNvPr id="12" name="Picture 7"/>
            <p:cNvPicPr>
              <a:picLocks noChangeAspect="1" noChangeArrowheads="1"/>
            </p:cNvPicPr>
            <p:nvPr/>
          </p:nvPicPr>
          <p:blipFill>
            <a:blip r:embed="rId4">
              <a:extLst>
                <a:ext uri="{28A0092B-C50C-407E-A947-70E740481C1C}">
                  <a14:useLocalDpi xmlns:a14="http://schemas.microsoft.com/office/drawing/2010/main" val="0"/>
                </a:ext>
              </a:extLst>
            </a:blip>
            <a:srcRect l="53333" t="50000" r="-1334" b="7660"/>
            <a:stretch>
              <a:fillRect/>
            </a:stretch>
          </p:blipFill>
          <p:spPr bwMode="auto">
            <a:xfrm>
              <a:off x="533399" y="3733800"/>
              <a:ext cx="2338939"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p:cNvSpPr txBox="1">
              <a:spLocks noChangeArrowheads="1"/>
            </p:cNvSpPr>
            <p:nvPr/>
          </p:nvSpPr>
          <p:spPr bwMode="auto">
            <a:xfrm>
              <a:off x="609600" y="5334000"/>
              <a:ext cx="2209800"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600">
                  <a:latin typeface="Times New Roman" charset="0"/>
                </a:rPr>
                <a:t>Paint Transfer on a Car</a:t>
              </a:r>
            </a:p>
          </p:txBody>
        </p:sp>
      </p:grpSp>
    </p:spTree>
    <p:extLst>
      <p:ext uri="{BB962C8B-B14F-4D97-AF65-F5344CB8AC3E}">
        <p14:creationId xmlns:p14="http://schemas.microsoft.com/office/powerpoint/2010/main" val="1372986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43" t="11459" r="9096"/>
          <a:stretch/>
        </p:blipFill>
        <p:spPr>
          <a:xfrm>
            <a:off x="0" y="0"/>
            <a:ext cx="12192000" cy="6874044"/>
          </a:xfrm>
          <a:prstGeom prst="rect">
            <a:avLst/>
          </a:prstGeom>
        </p:spPr>
      </p:pic>
      <p:sp>
        <p:nvSpPr>
          <p:cNvPr id="2" name="Title 1"/>
          <p:cNvSpPr>
            <a:spLocks noGrp="1"/>
          </p:cNvSpPr>
          <p:nvPr>
            <p:ph type="title"/>
          </p:nvPr>
        </p:nvSpPr>
        <p:spPr>
          <a:solidFill>
            <a:schemeClr val="bg1">
              <a:alpha val="85000"/>
            </a:schemeClr>
          </a:solidFill>
        </p:spPr>
        <p:txBody>
          <a:bodyPr/>
          <a:lstStyle/>
          <a:p>
            <a:r>
              <a:rPr lang="en-US" dirty="0" smtClean="0">
                <a:latin typeface="Rockwell" charset="0"/>
                <a:ea typeface="Rockwell" charset="0"/>
                <a:cs typeface="Rockwell" charset="0"/>
              </a:rPr>
              <a:t>Evidence Examples: </a:t>
            </a:r>
            <a:r>
              <a:rPr lang="en-US" b="1" u="sng" dirty="0" smtClean="0">
                <a:latin typeface="Rockwell" charset="0"/>
                <a:ea typeface="Rockwell" charset="0"/>
                <a:cs typeface="Rockwell" charset="0"/>
              </a:rPr>
              <a:t>Glass</a:t>
            </a:r>
            <a:endParaRPr lang="en-US" b="1" u="sng" dirty="0">
              <a:latin typeface="Rockwell" charset="0"/>
              <a:ea typeface="Rockwell" charset="0"/>
              <a:cs typeface="Rockwell" charset="0"/>
            </a:endParaRPr>
          </a:p>
        </p:txBody>
      </p:sp>
      <p:sp>
        <p:nvSpPr>
          <p:cNvPr id="3" name="Content Placeholder 2"/>
          <p:cNvSpPr>
            <a:spLocks noGrp="1"/>
          </p:cNvSpPr>
          <p:nvPr>
            <p:ph idx="1"/>
          </p:nvPr>
        </p:nvSpPr>
        <p:spPr>
          <a:xfrm>
            <a:off x="838200" y="1825625"/>
            <a:ext cx="10515600" cy="4351338"/>
          </a:xfrm>
          <a:solidFill>
            <a:schemeClr val="bg1">
              <a:alpha val="85000"/>
            </a:schemeClr>
          </a:solidFill>
        </p:spPr>
        <p:txBody>
          <a:bodyPr>
            <a:normAutofit/>
          </a:bodyPr>
          <a:lstStyle/>
          <a:p>
            <a:pPr algn="just"/>
            <a:r>
              <a:rPr lang="en-US" altLang="en-US" dirty="0" smtClean="0">
                <a:latin typeface="Rockwell" charset="0"/>
                <a:ea typeface="Rockwell" charset="0"/>
                <a:cs typeface="Rockwell" charset="0"/>
              </a:rPr>
              <a:t>Glass particles can be found at various crime scenes, such as </a:t>
            </a:r>
            <a:r>
              <a:rPr lang="en-US" altLang="en-US" b="1" u="sng" dirty="0" smtClean="0">
                <a:latin typeface="Rockwell" charset="0"/>
                <a:ea typeface="Rockwell" charset="0"/>
                <a:cs typeface="Rockwell" charset="0"/>
              </a:rPr>
              <a:t>breaking and entering, hit and run, vandalism, or murder</a:t>
            </a:r>
            <a:r>
              <a:rPr lang="en-US" altLang="en-US" dirty="0" smtClean="0">
                <a:latin typeface="Rockwell" charset="0"/>
                <a:ea typeface="Rockwell" charset="0"/>
                <a:cs typeface="Rockwell" charset="0"/>
              </a:rPr>
              <a:t>. </a:t>
            </a:r>
          </a:p>
          <a:p>
            <a:pPr algn="just"/>
            <a:r>
              <a:rPr lang="en-US" altLang="en-US" dirty="0" smtClean="0">
                <a:latin typeface="Rockwell" charset="0"/>
                <a:ea typeface="Rockwell" charset="0"/>
                <a:cs typeface="Rockwell" charset="0"/>
              </a:rPr>
              <a:t>Glass at a crime scene is analyzed to determine its color, surface characteristics, tint, thickness, density, chemical composition, and refractive index (RI).</a:t>
            </a:r>
          </a:p>
          <a:p>
            <a:pPr algn="just"/>
            <a:r>
              <a:rPr lang="en-US" altLang="en-US" dirty="0" smtClean="0">
                <a:latin typeface="Rockwell" charset="0"/>
                <a:ea typeface="Rockwell" charset="0"/>
                <a:cs typeface="Rockwell" charset="0"/>
              </a:rPr>
              <a:t>The results of the tests provide clues about the crime and help investigators connect the evidence to a suspect or other object used in a crime, such as matching glass from a crime scene to a headlight to a suspect’s car. </a:t>
            </a:r>
            <a:endParaRPr lang="en-US" altLang="en-US" dirty="0">
              <a:latin typeface="Rockwell" charset="0"/>
              <a:ea typeface="Rockwell" charset="0"/>
              <a:cs typeface="Rockwell" charset="0"/>
            </a:endParaRPr>
          </a:p>
        </p:txBody>
      </p:sp>
    </p:spTree>
    <p:extLst>
      <p:ext uri="{BB962C8B-B14F-4D97-AF65-F5344CB8AC3E}">
        <p14:creationId xmlns:p14="http://schemas.microsoft.com/office/powerpoint/2010/main" val="55439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1979</Words>
  <Application>Microsoft Macintosh PowerPoint</Application>
  <PresentationFormat>Widescreen</PresentationFormat>
  <Paragraphs>118</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Calibri Light</vt:lpstr>
      <vt:lpstr>Rockwell</vt:lpstr>
      <vt:lpstr>Times New Roman</vt:lpstr>
      <vt:lpstr>Arial</vt:lpstr>
      <vt:lpstr>Office Theme</vt:lpstr>
      <vt:lpstr>YOYO</vt:lpstr>
      <vt:lpstr>Aim: What are the different types of PHYSICAL EVIDENCE?</vt:lpstr>
      <vt:lpstr>Locard’s Exchange Principle</vt:lpstr>
      <vt:lpstr>Locard’s Exchange Principle</vt:lpstr>
      <vt:lpstr>Individual vs. Class Evidence</vt:lpstr>
      <vt:lpstr>Evidence Examples: PAINT</vt:lpstr>
      <vt:lpstr>Evidence Examples: PAINT</vt:lpstr>
      <vt:lpstr>Evidence Examples: PAINT</vt:lpstr>
      <vt:lpstr>Evidence Examples: Glass</vt:lpstr>
      <vt:lpstr>Evidence Examples: Glass</vt:lpstr>
      <vt:lpstr>Evidence Examples: Explosives</vt:lpstr>
      <vt:lpstr>Evidence Examples: Explosives</vt:lpstr>
      <vt:lpstr>Evidence Examples: Ballistics</vt:lpstr>
      <vt:lpstr>Evidence Examples: Ballistics</vt:lpstr>
      <vt:lpstr>Evidence Examples: Dust and Dirt</vt:lpstr>
      <vt:lpstr>Evidence Examples: Fingerprints</vt:lpstr>
      <vt:lpstr>Evidence Examples: Impression Evidence – Shoeprints &amp; Tire Tracks</vt:lpstr>
      <vt:lpstr>Evidence Examples: Impression Evidence – Shoeprints &amp; Tire Tracks</vt:lpstr>
      <vt:lpstr>Evidence Examples: Impression Evidence – Bite Marks</vt:lpstr>
      <vt:lpstr>Evidence Examples: Impression Evidence – Tool Marks</vt:lpstr>
      <vt:lpstr>Evidence Examples: Fracture Matches</vt:lpstr>
      <vt:lpstr>Evidence Examples: Fracture Matches</vt:lpstr>
      <vt:lpstr>Evidence Examples: Wounds</vt:lpstr>
      <vt:lpstr>Evidence Examples: Questioned Documents</vt:lpstr>
      <vt:lpstr>Evidence Examples: Insects</vt:lpstr>
      <vt:lpstr>Evidence Examples: DNA</vt:lpstr>
      <vt:lpstr>Evidence Examples: Skeletal Remains</vt:lpstr>
      <vt:lpstr>Evidence Examples: Skeletal Remains</vt:lpstr>
      <vt:lpstr>What do forensic anthropologists do?</vt:lpstr>
      <vt:lpstr>What do forensic anthropologists do?</vt:lpstr>
      <vt:lpstr>Evidence Examples: Body Fluids</vt:lpstr>
      <vt:lpstr>Evidence Examples: Body Fluids</vt:lpstr>
      <vt:lpstr>Evidence Examples: Hair &amp; Fibers</vt:lpstr>
      <vt:lpstr>Evidence Examples: Hair &amp; Fibers</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YOYO</dc:title>
  <dc:creator>Lauren Scanlon</dc:creator>
  <cp:lastModifiedBy>Lauren Scanlon</cp:lastModifiedBy>
  <cp:revision>12</cp:revision>
  <dcterms:created xsi:type="dcterms:W3CDTF">2017-10-09T22:53:32Z</dcterms:created>
  <dcterms:modified xsi:type="dcterms:W3CDTF">2017-10-10T15:50:23Z</dcterms:modified>
</cp:coreProperties>
</file>