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3"/>
  </p:notesMasterIdLst>
  <p:sldIdLst>
    <p:sldId id="257" r:id="rId2"/>
    <p:sldId id="288" r:id="rId3"/>
    <p:sldId id="256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0" r:id="rId17"/>
    <p:sldId id="273" r:id="rId18"/>
    <p:sldId id="292" r:id="rId19"/>
    <p:sldId id="274" r:id="rId20"/>
    <p:sldId id="275" r:id="rId21"/>
    <p:sldId id="276" r:id="rId22"/>
    <p:sldId id="277" r:id="rId23"/>
    <p:sldId id="278" r:id="rId24"/>
    <p:sldId id="293" r:id="rId25"/>
    <p:sldId id="291" r:id="rId26"/>
    <p:sldId id="295" r:id="rId27"/>
    <p:sldId id="294" r:id="rId28"/>
    <p:sldId id="298" r:id="rId29"/>
    <p:sldId id="297" r:id="rId30"/>
    <p:sldId id="289" r:id="rId31"/>
    <p:sldId id="279" r:id="rId32"/>
    <p:sldId id="280" r:id="rId33"/>
    <p:sldId id="281" r:id="rId34"/>
    <p:sldId id="282" r:id="rId35"/>
    <p:sldId id="283" r:id="rId36"/>
    <p:sldId id="284" r:id="rId37"/>
    <p:sldId id="272" r:id="rId38"/>
    <p:sldId id="285" r:id="rId39"/>
    <p:sldId id="286" r:id="rId40"/>
    <p:sldId id="287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67"/>
  </p:normalViewPr>
  <p:slideViewPr>
    <p:cSldViewPr snapToGrid="0" snapToObjects="1">
      <p:cViewPr varScale="1">
        <p:scale>
          <a:sx n="30" d="100"/>
          <a:sy n="30" d="100"/>
        </p:scale>
        <p:origin x="8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6211-58B5-7642-9D92-1B34AE4D3A7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D4DC5-26CC-3243-846F-35D0C8AD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9848-4CAC-B246-8170-12629D3599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609E-39EE-094A-88F4-11088AA8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1" y="1574800"/>
            <a:ext cx="9882349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3" y="0"/>
            <a:ext cx="9053124" cy="6797396"/>
          </a:xfrm>
        </p:spPr>
      </p:pic>
    </p:spTree>
    <p:extLst>
      <p:ext uri="{BB962C8B-B14F-4D97-AF65-F5344CB8AC3E}">
        <p14:creationId xmlns:p14="http://schemas.microsoft.com/office/powerpoint/2010/main" val="97748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92" y="0"/>
            <a:ext cx="9072804" cy="6799574"/>
          </a:xfrm>
        </p:spPr>
      </p:pic>
    </p:spTree>
    <p:extLst>
      <p:ext uri="{BB962C8B-B14F-4D97-AF65-F5344CB8AC3E}">
        <p14:creationId xmlns:p14="http://schemas.microsoft.com/office/powerpoint/2010/main" val="169096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44" y="49785"/>
            <a:ext cx="9084365" cy="6808215"/>
          </a:xfrm>
        </p:spPr>
      </p:pic>
    </p:spTree>
    <p:extLst>
      <p:ext uri="{BB962C8B-B14F-4D97-AF65-F5344CB8AC3E}">
        <p14:creationId xmlns:p14="http://schemas.microsoft.com/office/powerpoint/2010/main" val="46190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03" y="-79513"/>
            <a:ext cx="9123680" cy="6858000"/>
          </a:xfrm>
        </p:spPr>
      </p:pic>
    </p:spTree>
    <p:extLst>
      <p:ext uri="{BB962C8B-B14F-4D97-AF65-F5344CB8AC3E}">
        <p14:creationId xmlns:p14="http://schemas.microsoft.com/office/powerpoint/2010/main" val="182634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90" y="99390"/>
            <a:ext cx="8901787" cy="6644303"/>
          </a:xfrm>
        </p:spPr>
      </p:pic>
    </p:spTree>
    <p:extLst>
      <p:ext uri="{BB962C8B-B14F-4D97-AF65-F5344CB8AC3E}">
        <p14:creationId xmlns:p14="http://schemas.microsoft.com/office/powerpoint/2010/main" val="4293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67" y="89452"/>
            <a:ext cx="8968076" cy="6768548"/>
          </a:xfrm>
        </p:spPr>
      </p:pic>
    </p:spTree>
    <p:extLst>
      <p:ext uri="{BB962C8B-B14F-4D97-AF65-F5344CB8AC3E}">
        <p14:creationId xmlns:p14="http://schemas.microsoft.com/office/powerpoint/2010/main" val="11031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2F92"/>
          </a:solidFill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On the separate sheet of paper provided, answer the following question:</a:t>
            </a:r>
          </a:p>
          <a:p>
            <a:pPr lvl="1"/>
            <a:r>
              <a:rPr lang="en-US" sz="4000" b="1" dirty="0" smtClean="0">
                <a:latin typeface="Century Gothic" charset="0"/>
                <a:ea typeface="Century Gothic" charset="0"/>
                <a:cs typeface="Century Gothic" charset="0"/>
              </a:rPr>
              <a:t>Why is the structure of a hair commonly compared to a regular graphite pencil? </a:t>
            </a: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KEEP THIS PAPER SOMEWHERE SAFE </a:t>
            </a:r>
            <a:r>
              <a:rPr lang="mr-IN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WE WILL REVIST THIS AT THE END</a:t>
            </a:r>
            <a:endParaRPr lang="en-US" sz="3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1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84" y="145913"/>
            <a:ext cx="9639586" cy="6569518"/>
          </a:xfrm>
        </p:spPr>
      </p:pic>
    </p:spTree>
    <p:extLst>
      <p:ext uri="{BB962C8B-B14F-4D97-AF65-F5344CB8AC3E}">
        <p14:creationId xmlns:p14="http://schemas.microsoft.com/office/powerpoint/2010/main" val="64822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3" y="99843"/>
            <a:ext cx="11084312" cy="6758157"/>
          </a:xfrm>
        </p:spPr>
      </p:pic>
    </p:spTree>
    <p:extLst>
      <p:ext uri="{BB962C8B-B14F-4D97-AF65-F5344CB8AC3E}">
        <p14:creationId xmlns:p14="http://schemas.microsoft.com/office/powerpoint/2010/main" val="195847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7" y="0"/>
            <a:ext cx="9934926" cy="6748670"/>
          </a:xfrm>
        </p:spPr>
      </p:pic>
    </p:spTree>
    <p:extLst>
      <p:ext uri="{BB962C8B-B14F-4D97-AF65-F5344CB8AC3E}">
        <p14:creationId xmlns:p14="http://schemas.microsoft.com/office/powerpoint/2010/main" val="21235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1451" y="1574800"/>
            <a:ext cx="9882349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" y="-1"/>
            <a:ext cx="10084633" cy="6858001"/>
          </a:xfrm>
        </p:spPr>
      </p:pic>
    </p:spTree>
    <p:extLst>
      <p:ext uri="{BB962C8B-B14F-4D97-AF65-F5344CB8AC3E}">
        <p14:creationId xmlns:p14="http://schemas.microsoft.com/office/powerpoint/2010/main" val="194480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1" y="0"/>
            <a:ext cx="9112791" cy="6791322"/>
          </a:xfrm>
        </p:spPr>
      </p:pic>
    </p:spTree>
    <p:extLst>
      <p:ext uri="{BB962C8B-B14F-4D97-AF65-F5344CB8AC3E}">
        <p14:creationId xmlns:p14="http://schemas.microsoft.com/office/powerpoint/2010/main" val="43164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31" y="82127"/>
            <a:ext cx="8895521" cy="6639338"/>
          </a:xfrm>
        </p:spPr>
      </p:pic>
    </p:spTree>
    <p:extLst>
      <p:ext uri="{BB962C8B-B14F-4D97-AF65-F5344CB8AC3E}">
        <p14:creationId xmlns:p14="http://schemas.microsoft.com/office/powerpoint/2010/main" val="145035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2" y="0"/>
            <a:ext cx="9998764" cy="6803629"/>
          </a:xfrm>
        </p:spPr>
      </p:pic>
    </p:spTree>
    <p:extLst>
      <p:ext uri="{BB962C8B-B14F-4D97-AF65-F5344CB8AC3E}">
        <p14:creationId xmlns:p14="http://schemas.microsoft.com/office/powerpoint/2010/main" val="16236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Build-A-Hair Challenge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Using the materials listed below, build a model of either a human or non-human hair. (This will be assigned by me!) You should be able to explain what each part of your model represents.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The materials</a:t>
            </a:r>
          </a:p>
          <a:p>
            <a:pPr lvl="1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Part of a pool noodle</a:t>
            </a:r>
          </a:p>
          <a:p>
            <a:pPr lvl="1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Tape</a:t>
            </a:r>
          </a:p>
          <a:p>
            <a:pPr lvl="1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Paper</a:t>
            </a:r>
          </a:p>
          <a:p>
            <a:pPr lvl="1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Scissors</a:t>
            </a:r>
          </a:p>
          <a:p>
            <a:pPr lvl="1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Pen/pencil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1613"/>
            <a:ext cx="9866971" cy="3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Before You Leave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On your YOYO sheet distributed at the beginning of class answer the following question</a:t>
            </a:r>
          </a:p>
          <a:p>
            <a:pPr lvl="1"/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Explain how you and your group built the model of hair.  What characteristics made your model either a human hair or a non-human hair</a:t>
            </a:r>
          </a:p>
          <a:p>
            <a:pPr lvl="1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WHEN YOU LEAVE (AND NOT A SECOND EARLIER) Submit the piece of paper containing both your YOYO and BYL Question</a:t>
            </a:r>
            <a:endParaRPr lang="en-US" sz="3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1613"/>
            <a:ext cx="9866971" cy="3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2F92"/>
          </a:solidFill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On the separate sheet of paper provided, answer the following question:</a:t>
            </a:r>
          </a:p>
          <a:p>
            <a:r>
              <a:rPr lang="en-US" sz="4000" b="1" dirty="0" smtClean="0">
                <a:latin typeface="Century Gothic" charset="0"/>
                <a:ea typeface="Century Gothic" charset="0"/>
                <a:cs typeface="Century Gothic" charset="0"/>
              </a:rPr>
              <a:t>How can we distinguish a human hair from a non-human hair? </a:t>
            </a:r>
            <a:r>
              <a:rPr lang="en-US" sz="40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(You’re answer must have AT LEAST 3 examples) </a:t>
            </a:r>
            <a:endParaRPr lang="en-US" sz="4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KEEP THIS PAPER SOMEWHERE SAFE </a:t>
            </a:r>
            <a:r>
              <a:rPr lang="mr-IN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WE WILL REVIST THIS AT THE END</a:t>
            </a:r>
            <a:endParaRPr lang="en-US" sz="3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6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061" y="1431234"/>
            <a:ext cx="9144000" cy="3042824"/>
          </a:xfrm>
          <a:solidFill>
            <a:srgbClr val="FF2F9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Aim: How can we calculate the medullary index and how it is used in investigations?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61" y="4474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November 9, 2017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2F92"/>
          </a:solidFill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far can a rabbit run into the </a:t>
            </a:r>
            <a:r>
              <a:rPr lang="en-US" sz="3200" dirty="0" smtClean="0"/>
              <a:t>woods</a:t>
            </a:r>
            <a:endParaRPr lang="en-US" sz="3200" dirty="0"/>
          </a:p>
          <a:p>
            <a:r>
              <a:rPr lang="en-US" sz="3200" dirty="0"/>
              <a:t>In a year, there are 12 months. Seven months have 31 days. How many months have </a:t>
            </a:r>
            <a:r>
              <a:rPr lang="en-US" sz="3200" dirty="0" smtClean="0"/>
              <a:t>28 days?</a:t>
            </a:r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are the next three letters in the following sequence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J</a:t>
            </a:r>
            <a:r>
              <a:rPr lang="en-US" sz="3200" dirty="0"/>
              <a:t>, F, M, A, M, J, J, A, __, __, </a:t>
            </a:r>
            <a:r>
              <a:rPr lang="en-US" sz="3200" dirty="0" smtClean="0"/>
              <a:t>__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7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2F92"/>
          </a:solidFill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YOYO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far can a rabbit run into the woods</a:t>
            </a:r>
            <a:r>
              <a:rPr lang="en-US" sz="3200" dirty="0" smtClean="0"/>
              <a:t>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Halfway</a:t>
            </a:r>
            <a:r>
              <a:rPr lang="en-US" dirty="0">
                <a:solidFill>
                  <a:srgbClr val="FF0000"/>
                </a:solidFill>
              </a:rPr>
              <a:t>. After that, he is running out of the woods.</a:t>
            </a:r>
          </a:p>
          <a:p>
            <a:r>
              <a:rPr lang="en-US" sz="3200" dirty="0"/>
              <a:t>In a year, there are 12 months. Seven months have 31 days. How many months have 28 </a:t>
            </a:r>
            <a:r>
              <a:rPr lang="en-US" sz="3200" dirty="0" smtClean="0"/>
              <a:t>days?</a:t>
            </a:r>
            <a:endParaRPr lang="en-US" sz="32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They all do.</a:t>
            </a:r>
          </a:p>
          <a:p>
            <a:r>
              <a:rPr lang="en-US" sz="3200" dirty="0"/>
              <a:t>What are the next three letters in the following </a:t>
            </a:r>
            <a:r>
              <a:rPr lang="en-US" sz="3200" dirty="0" err="1"/>
              <a:t>sequence?J</a:t>
            </a:r>
            <a:r>
              <a:rPr lang="en-US" sz="3200" dirty="0"/>
              <a:t>, F, M, A, M, J, J, A, __, __, </a:t>
            </a:r>
            <a:r>
              <a:rPr lang="en-US" sz="3200" dirty="0" smtClean="0"/>
              <a:t>__.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, O, N. The sequence is first letter of the months of the year. September, October, and November are the next in the sequence</a:t>
            </a:r>
          </a:p>
          <a:p>
            <a:endParaRPr lang="en-US" sz="3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2F9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Aim: What is the structure and function of hair?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2F9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Aim: How is hair analyzed in an investigation?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5099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November 15, 2017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82" y="79513"/>
            <a:ext cx="9092102" cy="6778487"/>
          </a:xfrm>
        </p:spPr>
      </p:pic>
    </p:spTree>
    <p:extLst>
      <p:ext uri="{BB962C8B-B14F-4D97-AF65-F5344CB8AC3E}">
        <p14:creationId xmlns:p14="http://schemas.microsoft.com/office/powerpoint/2010/main" val="19675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109330"/>
            <a:ext cx="9729268" cy="6663734"/>
          </a:xfrm>
        </p:spPr>
      </p:pic>
    </p:spTree>
    <p:extLst>
      <p:ext uri="{BB962C8B-B14F-4D97-AF65-F5344CB8AC3E}">
        <p14:creationId xmlns:p14="http://schemas.microsoft.com/office/powerpoint/2010/main" val="2405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2" y="167419"/>
            <a:ext cx="8904155" cy="6690581"/>
          </a:xfrm>
        </p:spPr>
      </p:pic>
    </p:spTree>
    <p:extLst>
      <p:ext uri="{BB962C8B-B14F-4D97-AF65-F5344CB8AC3E}">
        <p14:creationId xmlns:p14="http://schemas.microsoft.com/office/powerpoint/2010/main" val="4077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78" y="0"/>
            <a:ext cx="9154205" cy="6858000"/>
          </a:xfrm>
        </p:spPr>
      </p:pic>
    </p:spTree>
    <p:extLst>
      <p:ext uri="{BB962C8B-B14F-4D97-AF65-F5344CB8AC3E}">
        <p14:creationId xmlns:p14="http://schemas.microsoft.com/office/powerpoint/2010/main" val="9695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3" y="0"/>
            <a:ext cx="9034669" cy="6791160"/>
          </a:xfrm>
        </p:spPr>
      </p:pic>
    </p:spTree>
    <p:extLst>
      <p:ext uri="{BB962C8B-B14F-4D97-AF65-F5344CB8AC3E}">
        <p14:creationId xmlns:p14="http://schemas.microsoft.com/office/powerpoint/2010/main" val="13987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0" y="38586"/>
            <a:ext cx="9035218" cy="6819414"/>
          </a:xfrm>
        </p:spPr>
      </p:pic>
    </p:spTree>
    <p:extLst>
      <p:ext uri="{BB962C8B-B14F-4D97-AF65-F5344CB8AC3E}">
        <p14:creationId xmlns:p14="http://schemas.microsoft.com/office/powerpoint/2010/main" val="257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7" y="0"/>
            <a:ext cx="9024730" cy="6778665"/>
          </a:xfrm>
        </p:spPr>
      </p:pic>
    </p:spTree>
    <p:extLst>
      <p:ext uri="{BB962C8B-B14F-4D97-AF65-F5344CB8AC3E}">
        <p14:creationId xmlns:p14="http://schemas.microsoft.com/office/powerpoint/2010/main" val="3020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4" y="2565"/>
            <a:ext cx="9144000" cy="6855435"/>
          </a:xfrm>
        </p:spPr>
      </p:pic>
    </p:spTree>
    <p:extLst>
      <p:ext uri="{BB962C8B-B14F-4D97-AF65-F5344CB8AC3E}">
        <p14:creationId xmlns:p14="http://schemas.microsoft.com/office/powerpoint/2010/main" val="777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837"/>
            <a:ext cx="9084365" cy="6836163"/>
          </a:xfrm>
        </p:spPr>
      </p:pic>
    </p:spTree>
    <p:extLst>
      <p:ext uri="{BB962C8B-B14F-4D97-AF65-F5344CB8AC3E}">
        <p14:creationId xmlns:p14="http://schemas.microsoft.com/office/powerpoint/2010/main" val="17821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7" y="47252"/>
            <a:ext cx="9084365" cy="6810748"/>
          </a:xfrm>
        </p:spPr>
      </p:pic>
    </p:spTree>
    <p:extLst>
      <p:ext uri="{BB962C8B-B14F-4D97-AF65-F5344CB8AC3E}">
        <p14:creationId xmlns:p14="http://schemas.microsoft.com/office/powerpoint/2010/main" val="1264708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90959"/>
            <a:ext cx="9889435" cy="6767041"/>
          </a:xfrm>
        </p:spPr>
      </p:pic>
    </p:spTree>
    <p:extLst>
      <p:ext uri="{BB962C8B-B14F-4D97-AF65-F5344CB8AC3E}">
        <p14:creationId xmlns:p14="http://schemas.microsoft.com/office/powerpoint/2010/main" val="1169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Before You Leave – Quiz Review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Answer the following questions in your notebook.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Draw the 5 different types of medulla and label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Draw and label the 3 major structures of hair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Write at least 4 characteristics of animal hair (include medullary index)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Why is hair commonly compared to a pencil?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What are the different types of DNA that can be extracted from hair?  Where does each type come from?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When is hair considered individual evidence?  Class evidence?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What are the three stages of hair?</a:t>
            </a:r>
            <a:endParaRPr lang="en-US" sz="3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1613"/>
            <a:ext cx="9866971" cy="3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058"/>
            <a:ext cx="9064487" cy="6810942"/>
          </a:xfrm>
        </p:spPr>
      </p:pic>
    </p:spTree>
    <p:extLst>
      <p:ext uri="{BB962C8B-B14F-4D97-AF65-F5344CB8AC3E}">
        <p14:creationId xmlns:p14="http://schemas.microsoft.com/office/powerpoint/2010/main" val="158842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03" y="114525"/>
            <a:ext cx="9018019" cy="6743475"/>
          </a:xfrm>
        </p:spPr>
      </p:pic>
      <p:sp>
        <p:nvSpPr>
          <p:cNvPr id="5" name="Rectangle 4"/>
          <p:cNvSpPr/>
          <p:nvPr/>
        </p:nvSpPr>
        <p:spPr>
          <a:xfrm>
            <a:off x="2365513" y="4045226"/>
            <a:ext cx="3369365" cy="39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78824"/>
            <a:ext cx="9035543" cy="6779176"/>
          </a:xfrm>
        </p:spPr>
      </p:pic>
    </p:spTree>
    <p:extLst>
      <p:ext uri="{BB962C8B-B14F-4D97-AF65-F5344CB8AC3E}">
        <p14:creationId xmlns:p14="http://schemas.microsoft.com/office/powerpoint/2010/main" val="31535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35888"/>
            <a:ext cx="9136755" cy="6822112"/>
          </a:xfrm>
        </p:spPr>
      </p:pic>
    </p:spTree>
    <p:extLst>
      <p:ext uri="{BB962C8B-B14F-4D97-AF65-F5344CB8AC3E}">
        <p14:creationId xmlns:p14="http://schemas.microsoft.com/office/powerpoint/2010/main" val="99081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72" y="0"/>
            <a:ext cx="9132542" cy="6869792"/>
          </a:xfrm>
        </p:spPr>
      </p:pic>
    </p:spTree>
    <p:extLst>
      <p:ext uri="{BB962C8B-B14F-4D97-AF65-F5344CB8AC3E}">
        <p14:creationId xmlns:p14="http://schemas.microsoft.com/office/powerpoint/2010/main" val="49385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518</Words>
  <Application>Microsoft Office PowerPoint</Application>
  <PresentationFormat>Widescreen</PresentationFormat>
  <Paragraphs>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Office Theme</vt:lpstr>
      <vt:lpstr>YOYO</vt:lpstr>
      <vt:lpstr>YOYO</vt:lpstr>
      <vt:lpstr>Aim: What is the structure and function of hair?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YOYO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Build-A-Hair Challenge</vt:lpstr>
      <vt:lpstr>Before You Leave</vt:lpstr>
      <vt:lpstr>YOYO</vt:lpstr>
      <vt:lpstr>Aim: How can we calculate the medullary index and how it is used in investigations?</vt:lpstr>
      <vt:lpstr>YOYO</vt:lpstr>
      <vt:lpstr>YOYO</vt:lpstr>
      <vt:lpstr>Aim: How is hair analyzed in an investigation?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You Leave – Quiz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Scanlon</dc:creator>
  <cp:lastModifiedBy>Lauren Scanlon</cp:lastModifiedBy>
  <cp:revision>13</cp:revision>
  <dcterms:created xsi:type="dcterms:W3CDTF">2017-11-06T12:23:16Z</dcterms:created>
  <dcterms:modified xsi:type="dcterms:W3CDTF">2017-11-14T17:44:56Z</dcterms:modified>
</cp:coreProperties>
</file>