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70" r:id="rId15"/>
    <p:sldId id="274" r:id="rId16"/>
    <p:sldId id="276" r:id="rId17"/>
    <p:sldId id="278" r:id="rId18"/>
    <p:sldId id="277" r:id="rId19"/>
    <p:sldId id="279" r:id="rId20"/>
    <p:sldId id="268" r:id="rId21"/>
    <p:sldId id="272" r:id="rId22"/>
    <p:sldId id="273" r:id="rId23"/>
    <p:sldId id="269" r:id="rId24"/>
    <p:sldId id="275" r:id="rId25"/>
    <p:sldId id="280" r:id="rId26"/>
    <p:sldId id="281" r:id="rId27"/>
    <p:sldId id="283" r:id="rId28"/>
    <p:sldId id="282" r:id="rId29"/>
    <p:sldId id="290" r:id="rId30"/>
    <p:sldId id="291" r:id="rId31"/>
    <p:sldId id="285" r:id="rId32"/>
    <p:sldId id="286" r:id="rId33"/>
    <p:sldId id="287"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19BC0-E0B5-4EB7-8DB6-C47ECC177225}" type="datetimeFigureOut">
              <a:rPr lang="en-US" smtClean="0"/>
              <a:t>9/20/2017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82322-3C26-42EC-A32E-5F613F6F8747}" type="slidenum">
              <a:rPr lang="en-US" smtClean="0"/>
              <a:t>‹#›</a:t>
            </a:fld>
            <a:endParaRPr lang="en-US"/>
          </a:p>
        </p:txBody>
      </p:sp>
    </p:spTree>
    <p:extLst>
      <p:ext uri="{BB962C8B-B14F-4D97-AF65-F5344CB8AC3E}">
        <p14:creationId xmlns:p14="http://schemas.microsoft.com/office/powerpoint/2010/main" val="388844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9B8412-7A46-4E2C-AE05-75AF0A288900}" type="slidenum">
              <a:rPr lang="en-US" altLang="en-US"/>
              <a:pPr eaLnBrk="1" hangingPunct="1"/>
              <a:t>16</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6930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CD323D-94B1-4091-90C8-944BEC97E6AF}"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239340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323D-94B1-4091-90C8-944BEC97E6AF}"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2897340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323D-94B1-4091-90C8-944BEC97E6AF}"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44482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CD323D-94B1-4091-90C8-944BEC97E6AF}"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407081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CD323D-94B1-4091-90C8-944BEC97E6AF}"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411448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CD323D-94B1-4091-90C8-944BEC97E6AF}"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106240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CD323D-94B1-4091-90C8-944BEC97E6AF}"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393977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CD323D-94B1-4091-90C8-944BEC97E6AF}"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423920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D323D-94B1-4091-90C8-944BEC97E6AF}"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1470057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CD323D-94B1-4091-90C8-944BEC97E6AF}"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322418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CD323D-94B1-4091-90C8-944BEC97E6AF}"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54025-F1C9-4E67-A358-9F7E933328AD}" type="slidenum">
              <a:rPr lang="en-US" smtClean="0"/>
              <a:t>‹#›</a:t>
            </a:fld>
            <a:endParaRPr lang="en-US"/>
          </a:p>
        </p:txBody>
      </p:sp>
    </p:spTree>
    <p:extLst>
      <p:ext uri="{BB962C8B-B14F-4D97-AF65-F5344CB8AC3E}">
        <p14:creationId xmlns:p14="http://schemas.microsoft.com/office/powerpoint/2010/main" val="260032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D323D-94B1-4091-90C8-944BEC97E6AF}" type="datetimeFigureOut">
              <a:rPr lang="en-US" smtClean="0"/>
              <a:t>9/20/2017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54025-F1C9-4E67-A358-9F7E933328AD}" type="slidenum">
              <a:rPr lang="en-US" smtClean="0"/>
              <a:t>‹#›</a:t>
            </a:fld>
            <a:endParaRPr lang="en-US"/>
          </a:p>
        </p:txBody>
      </p:sp>
    </p:spTree>
    <p:extLst>
      <p:ext uri="{BB962C8B-B14F-4D97-AF65-F5344CB8AC3E}">
        <p14:creationId xmlns:p14="http://schemas.microsoft.com/office/powerpoint/2010/main" val="44228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38179"/>
            <a:ext cx="10668000" cy="2387600"/>
          </a:xfrm>
          <a:solidFill>
            <a:srgbClr val="92D050"/>
          </a:solidFill>
        </p:spPr>
        <p:txBody>
          <a:bodyPr>
            <a:normAutofit fontScale="90000"/>
          </a:bodyPr>
          <a:lstStyle/>
          <a:p>
            <a:r>
              <a:rPr lang="en-US" dirty="0">
                <a:latin typeface="Stencil" panose="040409050D0802020404" pitchFamily="82" charset="0"/>
              </a:rPr>
              <a:t>Aim: What are the pros &amp; cons of testimonial evidence </a:t>
            </a:r>
          </a:p>
        </p:txBody>
      </p:sp>
      <p:sp>
        <p:nvSpPr>
          <p:cNvPr id="3" name="Subtitle 2"/>
          <p:cNvSpPr>
            <a:spLocks noGrp="1"/>
          </p:cNvSpPr>
          <p:nvPr>
            <p:ph type="subTitle" idx="1"/>
          </p:nvPr>
        </p:nvSpPr>
        <p:spPr>
          <a:xfrm>
            <a:off x="762000" y="4025779"/>
            <a:ext cx="10668000" cy="477593"/>
          </a:xfrm>
          <a:solidFill>
            <a:schemeClr val="bg1"/>
          </a:solidFill>
        </p:spPr>
        <p:txBody>
          <a:bodyPr/>
          <a:lstStyle/>
          <a:p>
            <a:r>
              <a:rPr lang="en-US" dirty="0">
                <a:latin typeface="Stencil" panose="040409050D0802020404" pitchFamily="82" charset="0"/>
              </a:rPr>
              <a:t>Scanlon/</a:t>
            </a:r>
            <a:r>
              <a:rPr lang="en-US" dirty="0" err="1">
                <a:latin typeface="Stencil" panose="040409050D0802020404" pitchFamily="82" charset="0"/>
              </a:rPr>
              <a:t>Mammolito</a:t>
            </a:r>
            <a:endParaRPr lang="en-US" dirty="0">
              <a:latin typeface="Stencil" panose="040409050D0802020404" pitchFamily="82" charset="0"/>
            </a:endParaRPr>
          </a:p>
        </p:txBody>
      </p:sp>
    </p:spTree>
    <p:extLst>
      <p:ext uri="{BB962C8B-B14F-4D97-AF65-F5344CB8AC3E}">
        <p14:creationId xmlns:p14="http://schemas.microsoft.com/office/powerpoint/2010/main" val="2984120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Witness Factors</a:t>
            </a:r>
          </a:p>
        </p:txBody>
      </p:sp>
      <p:sp>
        <p:nvSpPr>
          <p:cNvPr id="4" name="Content Placeholder 3"/>
          <p:cNvSpPr>
            <a:spLocks noGrp="1"/>
          </p:cNvSpPr>
          <p:nvPr>
            <p:ph idx="1"/>
          </p:nvPr>
        </p:nvSpPr>
        <p:spPr/>
        <p:txBody>
          <a:bodyPr/>
          <a:lstStyle/>
          <a:p>
            <a:pPr marL="0" indent="0" algn="just">
              <a:buNone/>
            </a:pPr>
            <a:r>
              <a:rPr lang="en-US" altLang="en-US" dirty="0">
                <a:solidFill>
                  <a:srgbClr val="92D050"/>
                </a:solidFill>
                <a:latin typeface="Rockwell" panose="02060603020205020403" pitchFamily="18" charset="0"/>
                <a:cs typeface="Times New Roman" panose="02020603050405020304" pitchFamily="18" charset="0"/>
              </a:rPr>
              <a:t>AGE</a:t>
            </a:r>
          </a:p>
          <a:p>
            <a:pPr algn="just"/>
            <a:r>
              <a:rPr lang="en-US" altLang="en-US" dirty="0">
                <a:solidFill>
                  <a:schemeClr val="bg1"/>
                </a:solidFill>
                <a:latin typeface="Rockwell" panose="02060603020205020403" pitchFamily="18" charset="0"/>
                <a:cs typeface="Times New Roman" panose="02020603050405020304" pitchFamily="18" charset="0"/>
              </a:rPr>
              <a:t>Studies have shown that when a lineup contains the actual culprit, </a:t>
            </a:r>
            <a:r>
              <a:rPr lang="en-US" altLang="en-US" dirty="0">
                <a:solidFill>
                  <a:srgbClr val="92D050"/>
                </a:solidFill>
                <a:latin typeface="Rockwell" panose="02060603020205020403" pitchFamily="18" charset="0"/>
                <a:cs typeface="Times New Roman" panose="02020603050405020304" pitchFamily="18" charset="0"/>
              </a:rPr>
              <a:t>both young children and elderly perform well</a:t>
            </a:r>
            <a:r>
              <a:rPr lang="en-US" altLang="en-US" dirty="0">
                <a:solidFill>
                  <a:schemeClr val="bg1"/>
                </a:solidFill>
                <a:latin typeface="Rockwell" panose="02060603020205020403" pitchFamily="18" charset="0"/>
                <a:cs typeface="Times New Roman" panose="02020603050405020304" pitchFamily="18" charset="0"/>
              </a:rPr>
              <a:t>, but when the lineup does not contain the culprit there is a higher rate of mistaken identifications.</a:t>
            </a:r>
          </a:p>
          <a:p>
            <a:endParaRPr lang="en-US" dirty="0"/>
          </a:p>
        </p:txBody>
      </p:sp>
    </p:spTree>
    <p:extLst>
      <p:ext uri="{BB962C8B-B14F-4D97-AF65-F5344CB8AC3E}">
        <p14:creationId xmlns:p14="http://schemas.microsoft.com/office/powerpoint/2010/main" val="3209680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Witness Factors</a:t>
            </a:r>
          </a:p>
        </p:txBody>
      </p:sp>
      <p:sp>
        <p:nvSpPr>
          <p:cNvPr id="4" name="Content Placeholder 3"/>
          <p:cNvSpPr>
            <a:spLocks noGrp="1"/>
          </p:cNvSpPr>
          <p:nvPr>
            <p:ph idx="1"/>
          </p:nvPr>
        </p:nvSpPr>
        <p:spPr/>
        <p:txBody>
          <a:bodyPr/>
          <a:lstStyle/>
          <a:p>
            <a:pPr marL="0" indent="0">
              <a:buNone/>
            </a:pPr>
            <a:r>
              <a:rPr lang="en-US" altLang="en-US" dirty="0">
                <a:solidFill>
                  <a:srgbClr val="92D050"/>
                </a:solidFill>
                <a:latin typeface="Rockwell" panose="02060603020205020403" pitchFamily="18" charset="0"/>
              </a:rPr>
              <a:t>RACE</a:t>
            </a:r>
          </a:p>
          <a:p>
            <a:r>
              <a:rPr lang="en-US" altLang="en-US" dirty="0">
                <a:solidFill>
                  <a:schemeClr val="bg1"/>
                </a:solidFill>
                <a:latin typeface="Rockwell" panose="02060603020205020403" pitchFamily="18" charset="0"/>
                <a:cs typeface="Times New Roman" panose="02020603050405020304" pitchFamily="18" charset="0"/>
              </a:rPr>
              <a:t>The race of the witness may also play a role. The Cross Race Effect (CRE) is a phenomenon in which people are better at </a:t>
            </a:r>
            <a:r>
              <a:rPr lang="en-US" altLang="en-US" dirty="0">
                <a:solidFill>
                  <a:srgbClr val="92D050"/>
                </a:solidFill>
                <a:latin typeface="Rockwell" panose="02060603020205020403" pitchFamily="18" charset="0"/>
                <a:cs typeface="Times New Roman" panose="02020603050405020304" pitchFamily="18" charset="0"/>
              </a:rPr>
              <a:t>recognizing faces of their own race</a:t>
            </a:r>
            <a:r>
              <a:rPr lang="en-US" altLang="en-US" dirty="0">
                <a:solidFill>
                  <a:schemeClr val="bg1"/>
                </a:solidFill>
                <a:latin typeface="Rockwell" panose="02060603020205020403" pitchFamily="18" charset="0"/>
                <a:cs typeface="Times New Roman" panose="02020603050405020304" pitchFamily="18" charset="0"/>
              </a:rPr>
              <a:t> rather than those of other races.</a:t>
            </a:r>
          </a:p>
          <a:p>
            <a:pPr marL="0" indent="0">
              <a:buNone/>
            </a:pPr>
            <a:endParaRPr lang="en-US" altLang="en-US" dirty="0">
              <a:solidFill>
                <a:schemeClr val="bg1"/>
              </a:solidFill>
              <a:latin typeface="Rockwell" panose="02060603020205020403" pitchFamily="18" charset="0"/>
            </a:endParaRPr>
          </a:p>
          <a:p>
            <a:endParaRPr lang="en-US" dirty="0"/>
          </a:p>
        </p:txBody>
      </p:sp>
    </p:spTree>
    <p:extLst>
      <p:ext uri="{BB962C8B-B14F-4D97-AF65-F5344CB8AC3E}">
        <p14:creationId xmlns:p14="http://schemas.microsoft.com/office/powerpoint/2010/main" val="1604077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Witness Factors</a:t>
            </a:r>
          </a:p>
        </p:txBody>
      </p:sp>
      <p:sp>
        <p:nvSpPr>
          <p:cNvPr id="4" name="Content Placeholder 3"/>
          <p:cNvSpPr>
            <a:spLocks noGrp="1"/>
          </p:cNvSpPr>
          <p:nvPr>
            <p:ph idx="1"/>
          </p:nvPr>
        </p:nvSpPr>
        <p:spPr/>
        <p:txBody>
          <a:bodyPr/>
          <a:lstStyle/>
          <a:p>
            <a:pPr marL="0" indent="0">
              <a:buNone/>
            </a:pPr>
            <a:r>
              <a:rPr lang="en-US" altLang="en-US" dirty="0">
                <a:solidFill>
                  <a:srgbClr val="92D050"/>
                </a:solidFill>
                <a:latin typeface="Rockwell" panose="02060603020205020403" pitchFamily="18" charset="0"/>
              </a:rPr>
              <a:t>DRUG USE</a:t>
            </a:r>
          </a:p>
          <a:p>
            <a:r>
              <a:rPr lang="en-US" altLang="en-US" dirty="0">
                <a:solidFill>
                  <a:schemeClr val="bg1"/>
                </a:solidFill>
                <a:latin typeface="Rockwell" panose="02060603020205020403" pitchFamily="18" charset="0"/>
                <a:cs typeface="Times New Roman" panose="02020603050405020304" pitchFamily="18" charset="0"/>
              </a:rPr>
              <a:t>The use of </a:t>
            </a:r>
            <a:r>
              <a:rPr lang="en-US" altLang="en-US" dirty="0">
                <a:solidFill>
                  <a:srgbClr val="92D050"/>
                </a:solidFill>
                <a:latin typeface="Rockwell" panose="02060603020205020403" pitchFamily="18" charset="0"/>
                <a:cs typeface="Times New Roman" panose="02020603050405020304" pitchFamily="18" charset="0"/>
              </a:rPr>
              <a:t>drugs</a:t>
            </a:r>
            <a:r>
              <a:rPr lang="en-US" altLang="en-US" dirty="0">
                <a:solidFill>
                  <a:schemeClr val="bg1"/>
                </a:solidFill>
                <a:latin typeface="Rockwell" panose="02060603020205020403" pitchFamily="18" charset="0"/>
                <a:cs typeface="Times New Roman" panose="02020603050405020304" pitchFamily="18" charset="0"/>
              </a:rPr>
              <a:t> can alter a person’s ability to recall the events of a crime even after they are no longer under the influence.</a:t>
            </a:r>
          </a:p>
          <a:p>
            <a:endParaRPr lang="en-US" altLang="en-US" dirty="0">
              <a:solidFill>
                <a:schemeClr val="bg1"/>
              </a:solidFill>
              <a:latin typeface="Rockwell" panose="02060603020205020403" pitchFamily="18" charset="0"/>
            </a:endParaRPr>
          </a:p>
          <a:p>
            <a:endParaRPr lang="en-US" dirty="0"/>
          </a:p>
        </p:txBody>
      </p:sp>
    </p:spTree>
    <p:extLst>
      <p:ext uri="{BB962C8B-B14F-4D97-AF65-F5344CB8AC3E}">
        <p14:creationId xmlns:p14="http://schemas.microsoft.com/office/powerpoint/2010/main" val="3262898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Witness Factors</a:t>
            </a:r>
          </a:p>
        </p:txBody>
      </p:sp>
      <p:sp>
        <p:nvSpPr>
          <p:cNvPr id="4" name="Content Placeholder 3"/>
          <p:cNvSpPr>
            <a:spLocks noGrp="1"/>
          </p:cNvSpPr>
          <p:nvPr>
            <p:ph idx="1"/>
          </p:nvPr>
        </p:nvSpPr>
        <p:spPr/>
        <p:txBody>
          <a:bodyPr/>
          <a:lstStyle/>
          <a:p>
            <a:pPr marL="0" indent="0">
              <a:buNone/>
            </a:pPr>
            <a:r>
              <a:rPr lang="en-US" altLang="en-US" dirty="0">
                <a:solidFill>
                  <a:srgbClr val="92D050"/>
                </a:solidFill>
                <a:latin typeface="Rockwell" panose="02060603020205020403" pitchFamily="18" charset="0"/>
              </a:rPr>
              <a:t>OTHER PEOPLE</a:t>
            </a:r>
          </a:p>
          <a:p>
            <a:r>
              <a:rPr lang="en-US" altLang="en-US" dirty="0">
                <a:solidFill>
                  <a:schemeClr val="bg1"/>
                </a:solidFill>
                <a:latin typeface="Rockwell" panose="02060603020205020403" pitchFamily="18" charset="0"/>
                <a:cs typeface="Times New Roman" panose="02020603050405020304" pitchFamily="18" charset="0"/>
              </a:rPr>
              <a:t>A person’s memory of an event can be </a:t>
            </a:r>
            <a:r>
              <a:rPr lang="en-US" altLang="en-US" dirty="0">
                <a:solidFill>
                  <a:srgbClr val="92D050"/>
                </a:solidFill>
                <a:latin typeface="Rockwell" panose="02060603020205020403" pitchFamily="18" charset="0"/>
                <a:cs typeface="Times New Roman" panose="02020603050405020304" pitchFamily="18" charset="0"/>
              </a:rPr>
              <a:t>influenced by other witnesses</a:t>
            </a:r>
            <a:r>
              <a:rPr lang="en-US" altLang="en-US" dirty="0">
                <a:solidFill>
                  <a:schemeClr val="bg1"/>
                </a:solidFill>
                <a:latin typeface="Rockwell" panose="02060603020205020403" pitchFamily="18" charset="0"/>
                <a:cs typeface="Times New Roman" panose="02020603050405020304" pitchFamily="18" charset="0"/>
              </a:rPr>
              <a:t>, investigators, and/or the media. Investigators use </a:t>
            </a:r>
            <a:r>
              <a:rPr lang="en-US" altLang="en-US" dirty="0">
                <a:solidFill>
                  <a:srgbClr val="92D050"/>
                </a:solidFill>
                <a:latin typeface="Rockwell" panose="02060603020205020403" pitchFamily="18" charset="0"/>
                <a:cs typeface="Times New Roman" panose="02020603050405020304" pitchFamily="18" charset="0"/>
              </a:rPr>
              <a:t>open-ended </a:t>
            </a:r>
            <a:r>
              <a:rPr lang="en-US" altLang="en-US" dirty="0">
                <a:solidFill>
                  <a:schemeClr val="bg1"/>
                </a:solidFill>
                <a:latin typeface="Rockwell" panose="02060603020205020403" pitchFamily="18" charset="0"/>
                <a:cs typeface="Times New Roman" panose="02020603050405020304" pitchFamily="18" charset="0"/>
              </a:rPr>
              <a:t>questioning and follow procedures for conducting line-ups to limit their influence on a witness’ memory of an event or identification of a suspect.</a:t>
            </a:r>
          </a:p>
          <a:p>
            <a:endParaRPr lang="en-US" altLang="en-US" dirty="0">
              <a:solidFill>
                <a:schemeClr val="bg1"/>
              </a:solidFill>
              <a:latin typeface="Rockwell" panose="02060603020205020403" pitchFamily="18" charset="0"/>
            </a:endParaRPr>
          </a:p>
          <a:p>
            <a:endParaRPr lang="en-US" dirty="0"/>
          </a:p>
        </p:txBody>
      </p:sp>
    </p:spTree>
    <p:extLst>
      <p:ext uri="{BB962C8B-B14F-4D97-AF65-F5344CB8AC3E}">
        <p14:creationId xmlns:p14="http://schemas.microsoft.com/office/powerpoint/2010/main" val="296681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Crime Scene Challenge</a:t>
            </a:r>
          </a:p>
        </p:txBody>
      </p:sp>
      <p:sp>
        <p:nvSpPr>
          <p:cNvPr id="4" name="Content Placeholder 3"/>
          <p:cNvSpPr>
            <a:spLocks noGrp="1"/>
          </p:cNvSpPr>
          <p:nvPr>
            <p:ph idx="1"/>
          </p:nvPr>
        </p:nvSpPr>
        <p:spPr/>
        <p:txBody>
          <a:bodyPr/>
          <a:lstStyle/>
          <a:p>
            <a:pPr algn="just"/>
            <a:r>
              <a:rPr lang="en-US" altLang="en-US" dirty="0">
                <a:solidFill>
                  <a:schemeClr val="bg1"/>
                </a:solidFill>
                <a:latin typeface="Rockwell" panose="02060603020205020403" pitchFamily="18" charset="0"/>
              </a:rPr>
              <a:t>Now that your eyes and brain are warmed up, let’s test your observation skills a bit more.</a:t>
            </a:r>
          </a:p>
          <a:p>
            <a:pPr algn="just"/>
            <a:r>
              <a:rPr lang="en-US" altLang="en-US" dirty="0">
                <a:solidFill>
                  <a:schemeClr val="bg1"/>
                </a:solidFill>
                <a:latin typeface="Rockwell" panose="02060603020205020403" pitchFamily="18" charset="0"/>
              </a:rPr>
              <a:t>You will have </a:t>
            </a:r>
            <a:r>
              <a:rPr lang="en-US" altLang="en-US" u="sng" dirty="0">
                <a:solidFill>
                  <a:schemeClr val="bg1"/>
                </a:solidFill>
                <a:latin typeface="Rockwell" panose="02060603020205020403" pitchFamily="18" charset="0"/>
              </a:rPr>
              <a:t>2 minutes </a:t>
            </a:r>
            <a:r>
              <a:rPr lang="en-US" altLang="en-US" dirty="0">
                <a:solidFill>
                  <a:schemeClr val="bg1"/>
                </a:solidFill>
                <a:latin typeface="Rockwell" panose="02060603020205020403" pitchFamily="18" charset="0"/>
              </a:rPr>
              <a:t>to study the photograph of a crime scene on the next slide.  </a:t>
            </a:r>
          </a:p>
          <a:p>
            <a:pPr algn="just"/>
            <a:r>
              <a:rPr lang="en-US" altLang="en-US" dirty="0">
                <a:solidFill>
                  <a:schemeClr val="bg1"/>
                </a:solidFill>
                <a:latin typeface="Rockwell" panose="02060603020205020403" pitchFamily="18" charset="0"/>
              </a:rPr>
              <a:t>Try to pay attention to details as you will be asked 10 questions about the crime scene!</a:t>
            </a:r>
          </a:p>
          <a:p>
            <a:pPr algn="just"/>
            <a:r>
              <a:rPr lang="en-US" altLang="en-US" dirty="0">
                <a:solidFill>
                  <a:schemeClr val="bg1"/>
                </a:solidFill>
                <a:latin typeface="Rockwell" panose="02060603020205020403" pitchFamily="18" charset="0"/>
              </a:rPr>
              <a:t>You are not allowed to write anything down until after the time is up.</a:t>
            </a:r>
          </a:p>
          <a:p>
            <a:pPr algn="just"/>
            <a:r>
              <a:rPr lang="en-US" altLang="en-US" dirty="0">
                <a:solidFill>
                  <a:schemeClr val="bg1"/>
                </a:solidFill>
                <a:latin typeface="Rockwell" panose="02060603020205020403" pitchFamily="18" charset="0"/>
              </a:rPr>
              <a:t>Ready?  </a:t>
            </a:r>
          </a:p>
          <a:p>
            <a:endParaRPr lang="en-US" dirty="0"/>
          </a:p>
        </p:txBody>
      </p:sp>
    </p:spTree>
    <p:extLst>
      <p:ext uri="{BB962C8B-B14F-4D97-AF65-F5344CB8AC3E}">
        <p14:creationId xmlns:p14="http://schemas.microsoft.com/office/powerpoint/2010/main" val="220421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4273" t="31966" r="34834" b="13173"/>
          <a:stretch>
            <a:fillRect/>
          </a:stretch>
        </p:blipFill>
        <p:spPr bwMode="auto">
          <a:xfrm>
            <a:off x="3001962" y="0"/>
            <a:ext cx="61880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72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5"/>
          <p:cNvSpPr txBox="1">
            <a:spLocks noChangeArrowheads="1"/>
          </p:cNvSpPr>
          <p:nvPr/>
        </p:nvSpPr>
        <p:spPr bwMode="auto">
          <a:xfrm>
            <a:off x="1600199" y="381440"/>
            <a:ext cx="10074965"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chemeClr val="bg1"/>
                </a:solidFill>
                <a:latin typeface="Rockwell" panose="02060603020205020403" pitchFamily="18" charset="0"/>
                <a:cs typeface="Times New Roman" panose="02020603050405020304" pitchFamily="18" charset="0"/>
              </a:rPr>
              <a:t>1. What color coffee mug was in the picture?       Blue       Red        </a:t>
            </a: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Y</a:t>
            </a:r>
            <a:r>
              <a:rPr lang="en-US" altLang="en-US" dirty="0">
                <a:solidFill>
                  <a:schemeClr val="bg1"/>
                </a:solidFill>
                <a:latin typeface="Rockwell" panose="02060603020205020403" pitchFamily="18" charset="0"/>
                <a:cs typeface="Times New Roman" panose="02020603050405020304" pitchFamily="18" charset="0"/>
              </a:rPr>
              <a:t>ellow   </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2. When was the deadline?     Yesterday       Today     </a:t>
            </a: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     </a:t>
            </a:r>
            <a:r>
              <a:rPr lang="en-US" altLang="en-US" dirty="0">
                <a:solidFill>
                  <a:schemeClr val="bg1"/>
                </a:solidFill>
                <a:latin typeface="Rockwell" panose="02060603020205020403" pitchFamily="18" charset="0"/>
                <a:cs typeface="Times New Roman" panose="02020603050405020304" pitchFamily="18" charset="0"/>
              </a:rPr>
              <a:t>Tomorrow	</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3. What time was on the clock on the wall?      10:40         11:05          1:55 </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4. How many sticky notes were on the whiteboard?        Four        Six      </a:t>
            </a: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   </a:t>
            </a:r>
            <a:r>
              <a:rPr lang="en-US" altLang="en-US" dirty="0">
                <a:solidFill>
                  <a:schemeClr val="bg1"/>
                </a:solidFill>
                <a:latin typeface="Rockwell" panose="02060603020205020403" pitchFamily="18" charset="0"/>
                <a:cs typeface="Times New Roman" panose="02020603050405020304" pitchFamily="18" charset="0"/>
              </a:rPr>
              <a:t>Eight</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5. Which of the following was NOT in the picture?    Stapler       Trash Can      </a:t>
            </a: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   </a:t>
            </a:r>
            <a:r>
              <a:rPr lang="en-US" altLang="en-US" dirty="0">
                <a:solidFill>
                  <a:schemeClr val="bg1"/>
                </a:solidFill>
                <a:latin typeface="Rockwell" panose="02060603020205020403" pitchFamily="18" charset="0"/>
                <a:cs typeface="Times New Roman" panose="02020603050405020304" pitchFamily="18" charset="0"/>
              </a:rPr>
              <a:t>Printer</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6. What was the name on the plaque on the desk?      Bill         Brian       Carl    </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7. What color was the victim's shirt?      Black        Blue        Red</a:t>
            </a:r>
          </a:p>
          <a:p>
            <a:pPr eaLnBrk="1" hangingPunct="1"/>
            <a:r>
              <a:rPr lang="en-US" altLang="en-US" dirty="0">
                <a:solidFill>
                  <a:schemeClr val="bg1"/>
                </a:solidFill>
                <a:latin typeface="Rockwell" panose="02060603020205020403" pitchFamily="18" charset="0"/>
                <a:cs typeface="Times New Roman" panose="02020603050405020304" pitchFamily="18" charset="0"/>
              </a:rPr>
              <a:t> </a:t>
            </a:r>
          </a:p>
          <a:p>
            <a:pPr eaLnBrk="1" hangingPunct="1"/>
            <a:r>
              <a:rPr lang="en-US" altLang="en-US" dirty="0">
                <a:solidFill>
                  <a:schemeClr val="bg1"/>
                </a:solidFill>
                <a:latin typeface="Rockwell" panose="02060603020205020403" pitchFamily="18" charset="0"/>
                <a:cs typeface="Times New Roman" panose="02020603050405020304" pitchFamily="18" charset="0"/>
              </a:rPr>
              <a:t>8. How many plants were in the picture?      None         One         Two    </a:t>
            </a:r>
            <a:br>
              <a:rPr lang="en-US" altLang="en-US" dirty="0">
                <a:solidFill>
                  <a:schemeClr val="bg1"/>
                </a:solidFill>
                <a:latin typeface="Rockwell" panose="02060603020205020403" pitchFamily="18" charset="0"/>
                <a:cs typeface="Times New Roman" panose="02020603050405020304" pitchFamily="18" charset="0"/>
              </a:rPr>
            </a:br>
            <a:endParaRPr lang="en-US" altLang="en-US" dirty="0">
              <a:solidFill>
                <a:schemeClr val="bg1"/>
              </a:solidFill>
              <a:latin typeface="Rockwell" panose="02060603020205020403" pitchFamily="18" charset="0"/>
              <a:cs typeface="Times New Roman" panose="02020603050405020304" pitchFamily="18" charset="0"/>
            </a:endParaRPr>
          </a:p>
          <a:p>
            <a:pPr eaLnBrk="1" hangingPunct="1"/>
            <a:r>
              <a:rPr lang="en-US" altLang="en-US" dirty="0">
                <a:solidFill>
                  <a:schemeClr val="bg1"/>
                </a:solidFill>
                <a:latin typeface="Rockwell" panose="02060603020205020403" pitchFamily="18" charset="0"/>
                <a:cs typeface="Times New Roman" panose="02020603050405020304" pitchFamily="18" charset="0"/>
              </a:rPr>
              <a:t>9. What was the color of the marker in the desk drawer?      Red           Blue        Green           </a:t>
            </a:r>
            <a:br>
              <a:rPr lang="en-US" altLang="en-US" dirty="0">
                <a:solidFill>
                  <a:schemeClr val="bg1"/>
                </a:solidFill>
                <a:latin typeface="Rockwell" panose="02060603020205020403" pitchFamily="18" charset="0"/>
                <a:cs typeface="Times New Roman" panose="02020603050405020304" pitchFamily="18" charset="0"/>
              </a:rPr>
            </a:br>
            <a:endParaRPr lang="en-US" altLang="en-US" dirty="0">
              <a:solidFill>
                <a:schemeClr val="bg1"/>
              </a:solidFill>
              <a:latin typeface="Rockwell" panose="02060603020205020403" pitchFamily="18" charset="0"/>
              <a:cs typeface="Times New Roman" panose="02020603050405020304" pitchFamily="18" charset="0"/>
            </a:endParaRPr>
          </a:p>
          <a:p>
            <a:pPr eaLnBrk="1" hangingPunct="1"/>
            <a:r>
              <a:rPr lang="en-US" altLang="en-US" dirty="0">
                <a:solidFill>
                  <a:schemeClr val="bg1"/>
                </a:solidFill>
                <a:latin typeface="Rockwell" panose="02060603020205020403" pitchFamily="18" charset="0"/>
                <a:cs typeface="Times New Roman" panose="02020603050405020304" pitchFamily="18" charset="0"/>
              </a:rPr>
              <a:t>10. Where was the book in the picture?    On a box       In the trash can       Under the body</a:t>
            </a: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8255000" y="391379"/>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6019800" y="914400"/>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7315200" y="1473200"/>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8153400" y="2042379"/>
            <a:ext cx="6858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6934200" y="2540000"/>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7848600" y="3130122"/>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6525038" y="3657600"/>
            <a:ext cx="9144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001000" y="4190936"/>
            <a:ext cx="7620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ounded Rectangle 14"/>
          <p:cNvSpPr/>
          <p:nvPr/>
        </p:nvSpPr>
        <p:spPr>
          <a:xfrm>
            <a:off x="9594574" y="4777409"/>
            <a:ext cx="10668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5915438" y="5283200"/>
            <a:ext cx="1066800" cy="3810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rot="16200000">
            <a:off x="-2766219" y="2766218"/>
            <a:ext cx="6858001" cy="1325563"/>
          </a:xfrm>
          <a:solidFill>
            <a:srgbClr val="92D050"/>
          </a:solidFill>
        </p:spPr>
        <p:txBody>
          <a:bodyPr>
            <a:normAutofit/>
          </a:bodyPr>
          <a:lstStyle/>
          <a:p>
            <a:r>
              <a:rPr lang="en-US" sz="4000" dirty="0">
                <a:latin typeface="Stencil" panose="040409050D0802020404" pitchFamily="82" charset="0"/>
              </a:rPr>
              <a:t>What do you remember?</a:t>
            </a:r>
          </a:p>
        </p:txBody>
      </p:sp>
    </p:spTree>
    <p:extLst>
      <p:ext uri="{BB962C8B-B14F-4D97-AF65-F5344CB8AC3E}">
        <p14:creationId xmlns:p14="http://schemas.microsoft.com/office/powerpoint/2010/main" val="3961880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34273" t="31966" r="34834" b="13173"/>
          <a:stretch>
            <a:fillRect/>
          </a:stretch>
        </p:blipFill>
        <p:spPr bwMode="auto">
          <a:xfrm>
            <a:off x="3001962" y="0"/>
            <a:ext cx="6188075"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rot="16200000">
            <a:off x="-2766218" y="2766219"/>
            <a:ext cx="6858002"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Stencil" panose="040409050D0802020404" pitchFamily="82" charset="0"/>
              </a:rPr>
              <a:t>What do you Think happened?</a:t>
            </a:r>
          </a:p>
        </p:txBody>
      </p:sp>
    </p:spTree>
    <p:extLst>
      <p:ext uri="{BB962C8B-B14F-4D97-AF65-F5344CB8AC3E}">
        <p14:creationId xmlns:p14="http://schemas.microsoft.com/office/powerpoint/2010/main" val="158560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err="1">
                <a:latin typeface="Stencil" panose="040409050D0802020404" pitchFamily="82" charset="0"/>
              </a:rPr>
              <a:t>YOYo</a:t>
            </a:r>
            <a:endParaRPr lang="en-US" dirty="0">
              <a:latin typeface="Stencil" panose="040409050D0802020404" pitchFamily="82" charset="0"/>
            </a:endParaRPr>
          </a:p>
        </p:txBody>
      </p:sp>
      <p:sp>
        <p:nvSpPr>
          <p:cNvPr id="3" name="Content Placeholder 2"/>
          <p:cNvSpPr>
            <a:spLocks noGrp="1"/>
          </p:cNvSpPr>
          <p:nvPr>
            <p:ph idx="1"/>
          </p:nvPr>
        </p:nvSpPr>
        <p:spPr/>
        <p:txBody>
          <a:bodyPr/>
          <a:lstStyle/>
          <a:p>
            <a:r>
              <a:rPr lang="en-US" dirty="0">
                <a:solidFill>
                  <a:schemeClr val="bg1"/>
                </a:solidFill>
                <a:latin typeface="Rockwell" panose="02060603020205020403" pitchFamily="18" charset="0"/>
              </a:rPr>
              <a:t>Write the answer to the following question in your notebook:  We have spent time talking about the importance of eyewitness in the court room but also that they are not always accurate.  Using what we have learned so far, describe the ideal witness.</a:t>
            </a:r>
          </a:p>
        </p:txBody>
      </p:sp>
    </p:spTree>
    <p:extLst>
      <p:ext uri="{BB962C8B-B14F-4D97-AF65-F5344CB8AC3E}">
        <p14:creationId xmlns:p14="http://schemas.microsoft.com/office/powerpoint/2010/main" val="422690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504" y="1678954"/>
            <a:ext cx="12298017" cy="2387600"/>
          </a:xfrm>
          <a:solidFill>
            <a:srgbClr val="92D050"/>
          </a:solidFill>
        </p:spPr>
        <p:txBody>
          <a:bodyPr>
            <a:normAutofit fontScale="90000"/>
          </a:bodyPr>
          <a:lstStyle/>
          <a:p>
            <a:r>
              <a:rPr lang="en-US" dirty="0">
                <a:latin typeface="Stencil" panose="040409050D0802020404" pitchFamily="82" charset="0"/>
              </a:rPr>
              <a:t>Aim: </a:t>
            </a:r>
            <a:br>
              <a:rPr lang="en-US" dirty="0">
                <a:latin typeface="Stencil" panose="040409050D0802020404" pitchFamily="82" charset="0"/>
              </a:rPr>
            </a:br>
            <a:r>
              <a:rPr lang="en-US" sz="4900" dirty="0">
                <a:latin typeface="Stencil" panose="040409050D0802020404" pitchFamily="82" charset="0"/>
              </a:rPr>
              <a:t>Pros and Cons of Testimonial Evidence</a:t>
            </a:r>
            <a:br>
              <a:rPr lang="en-US" sz="4900" dirty="0">
                <a:latin typeface="Stencil" panose="040409050D0802020404" pitchFamily="82" charset="0"/>
              </a:rPr>
            </a:br>
            <a:r>
              <a:rPr lang="en-US" sz="4900" dirty="0">
                <a:latin typeface="Stencil" panose="040409050D0802020404" pitchFamily="82" charset="0"/>
              </a:rPr>
              <a:t>History of Forensic Science</a:t>
            </a:r>
            <a:endParaRPr lang="en-US" dirty="0">
              <a:latin typeface="Stencil" panose="040409050D0802020404" pitchFamily="82" charset="0"/>
            </a:endParaRPr>
          </a:p>
        </p:txBody>
      </p:sp>
      <p:sp>
        <p:nvSpPr>
          <p:cNvPr id="5" name="Subtitle 4"/>
          <p:cNvSpPr>
            <a:spLocks noGrp="1"/>
          </p:cNvSpPr>
          <p:nvPr>
            <p:ph type="subTitle" idx="1"/>
          </p:nvPr>
        </p:nvSpPr>
        <p:spPr>
          <a:xfrm>
            <a:off x="-13252" y="4066554"/>
            <a:ext cx="12205252" cy="386866"/>
          </a:xfrm>
          <a:solidFill>
            <a:schemeClr val="bg1"/>
          </a:solidFill>
        </p:spPr>
        <p:txBody>
          <a:bodyPr>
            <a:normAutofit lnSpcReduction="10000"/>
          </a:bodyPr>
          <a:lstStyle/>
          <a:p>
            <a:r>
              <a:rPr lang="en-US" dirty="0">
                <a:latin typeface="Stencil" panose="040409050D0802020404" pitchFamily="82" charset="0"/>
              </a:rPr>
              <a:t>Scanlon/</a:t>
            </a:r>
            <a:r>
              <a:rPr lang="en-US" dirty="0" err="1">
                <a:latin typeface="Stencil" panose="040409050D0802020404" pitchFamily="82" charset="0"/>
              </a:rPr>
              <a:t>Mammolito</a:t>
            </a:r>
            <a:endParaRPr lang="en-US" dirty="0">
              <a:latin typeface="Stencil" panose="040409050D0802020404" pitchFamily="82" charset="0"/>
            </a:endParaRPr>
          </a:p>
        </p:txBody>
      </p:sp>
    </p:spTree>
    <p:extLst>
      <p:ext uri="{BB962C8B-B14F-4D97-AF65-F5344CB8AC3E}">
        <p14:creationId xmlns:p14="http://schemas.microsoft.com/office/powerpoint/2010/main" val="2463749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is testimonial evidence?</a:t>
            </a:r>
          </a:p>
        </p:txBody>
      </p:sp>
      <p:sp>
        <p:nvSpPr>
          <p:cNvPr id="3" name="Content Placeholder 2"/>
          <p:cNvSpPr>
            <a:spLocks noGrp="1"/>
          </p:cNvSpPr>
          <p:nvPr>
            <p:ph idx="1"/>
          </p:nvPr>
        </p:nvSpPr>
        <p:spPr>
          <a:xfrm>
            <a:off x="838200" y="1825624"/>
            <a:ext cx="10515600" cy="5032375"/>
          </a:xfrm>
        </p:spPr>
        <p:txBody>
          <a:bodyPr>
            <a:normAutofit/>
          </a:bodyPr>
          <a:lstStyle/>
          <a:p>
            <a:r>
              <a:rPr lang="en-US" altLang="en-US" dirty="0">
                <a:solidFill>
                  <a:srgbClr val="92D050"/>
                </a:solidFill>
                <a:latin typeface="Rockwell" panose="02060603020205020403" pitchFamily="18" charset="0"/>
                <a:cs typeface="Times New Roman" panose="02020603050405020304" pitchFamily="18" charset="0"/>
              </a:rPr>
              <a:t>Testimonial evidence includes oral or written statements given to police as well as testimony in court by people who witnessed an event. </a:t>
            </a:r>
          </a:p>
        </p:txBody>
      </p:sp>
    </p:spTree>
    <p:extLst>
      <p:ext uri="{BB962C8B-B14F-4D97-AF65-F5344CB8AC3E}">
        <p14:creationId xmlns:p14="http://schemas.microsoft.com/office/powerpoint/2010/main" val="2191167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Crime Scene and Suspect Factors</a:t>
            </a:r>
          </a:p>
        </p:txBody>
      </p:sp>
      <p:sp>
        <p:nvSpPr>
          <p:cNvPr id="4" name="Content Placeholder 3"/>
          <p:cNvSpPr>
            <a:spLocks noGrp="1"/>
          </p:cNvSpPr>
          <p:nvPr>
            <p:ph idx="1"/>
          </p:nvPr>
        </p:nvSpPr>
        <p:spPr/>
        <p:txBody>
          <a:bodyPr>
            <a:normAutofit/>
          </a:bodyPr>
          <a:lstStyle/>
          <a:p>
            <a:pPr marL="0" indent="0">
              <a:buNone/>
            </a:pPr>
            <a:r>
              <a:rPr lang="en-US" altLang="en-US" dirty="0">
                <a:solidFill>
                  <a:srgbClr val="92D050"/>
                </a:solidFill>
                <a:latin typeface="Rockwell" panose="02060603020205020403" pitchFamily="18" charset="0"/>
              </a:rPr>
              <a:t>Trauma</a:t>
            </a:r>
          </a:p>
          <a:p>
            <a:r>
              <a:rPr lang="en-US" altLang="en-US" dirty="0">
                <a:solidFill>
                  <a:schemeClr val="bg1"/>
                </a:solidFill>
                <a:latin typeface="Rockwell" panose="02060603020205020403" pitchFamily="18" charset="0"/>
              </a:rPr>
              <a:t>A witness confronted with a </a:t>
            </a:r>
            <a:r>
              <a:rPr lang="en-US" altLang="en-US" dirty="0">
                <a:solidFill>
                  <a:srgbClr val="92D050"/>
                </a:solidFill>
                <a:latin typeface="Rockwell" panose="02060603020205020403" pitchFamily="18" charset="0"/>
              </a:rPr>
              <a:t>weapon</a:t>
            </a:r>
            <a:r>
              <a:rPr lang="en-US" altLang="en-US" dirty="0">
                <a:solidFill>
                  <a:schemeClr val="bg1"/>
                </a:solidFill>
                <a:latin typeface="Rockwell" panose="02060603020205020403" pitchFamily="18" charset="0"/>
              </a:rPr>
              <a:t> tends to focus on the weapon rather than the perpetrator’s face.</a:t>
            </a:r>
          </a:p>
        </p:txBody>
      </p:sp>
    </p:spTree>
    <p:extLst>
      <p:ext uri="{BB962C8B-B14F-4D97-AF65-F5344CB8AC3E}">
        <p14:creationId xmlns:p14="http://schemas.microsoft.com/office/powerpoint/2010/main" val="379024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Crime Scene and Suspect Factors</a:t>
            </a:r>
          </a:p>
        </p:txBody>
      </p:sp>
      <p:sp>
        <p:nvSpPr>
          <p:cNvPr id="4" name="Content Placeholder 3"/>
          <p:cNvSpPr>
            <a:spLocks noGrp="1"/>
          </p:cNvSpPr>
          <p:nvPr>
            <p:ph idx="1"/>
          </p:nvPr>
        </p:nvSpPr>
        <p:spPr/>
        <p:txBody>
          <a:bodyPr>
            <a:normAutofit/>
          </a:bodyPr>
          <a:lstStyle/>
          <a:p>
            <a:pPr marL="0" indent="0">
              <a:buNone/>
            </a:pPr>
            <a:r>
              <a:rPr lang="en-US" altLang="en-US" dirty="0">
                <a:solidFill>
                  <a:srgbClr val="92D050"/>
                </a:solidFill>
                <a:latin typeface="Rockwell" panose="02060603020205020403" pitchFamily="18" charset="0"/>
              </a:rPr>
              <a:t>Time</a:t>
            </a:r>
          </a:p>
          <a:p>
            <a:r>
              <a:rPr lang="en-US" altLang="en-US" dirty="0">
                <a:solidFill>
                  <a:schemeClr val="bg1"/>
                </a:solidFill>
                <a:latin typeface="Rockwell" panose="02060603020205020403" pitchFamily="18" charset="0"/>
              </a:rPr>
              <a:t>Someone who is able to focus on a perpetrator's face for a </a:t>
            </a:r>
            <a:r>
              <a:rPr lang="en-US" altLang="en-US" dirty="0">
                <a:solidFill>
                  <a:srgbClr val="92D050"/>
                </a:solidFill>
                <a:latin typeface="Rockwell" panose="02060603020205020403" pitchFamily="18" charset="0"/>
              </a:rPr>
              <a:t>minute or longer</a:t>
            </a:r>
            <a:r>
              <a:rPr lang="en-US" altLang="en-US" dirty="0">
                <a:solidFill>
                  <a:schemeClr val="bg1"/>
                </a:solidFill>
                <a:latin typeface="Rockwell" panose="02060603020205020403" pitchFamily="18" charset="0"/>
              </a:rPr>
              <a:t> will tend to have a more accurate memory than someone who saw the person for only a few seconds.  </a:t>
            </a:r>
          </a:p>
        </p:txBody>
      </p:sp>
    </p:spTree>
    <p:extLst>
      <p:ext uri="{BB962C8B-B14F-4D97-AF65-F5344CB8AC3E}">
        <p14:creationId xmlns:p14="http://schemas.microsoft.com/office/powerpoint/2010/main" val="3082346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Crime Scene and Suspect Factors</a:t>
            </a:r>
          </a:p>
        </p:txBody>
      </p:sp>
      <p:sp>
        <p:nvSpPr>
          <p:cNvPr id="4" name="Content Placeholder 3"/>
          <p:cNvSpPr>
            <a:spLocks noGrp="1"/>
          </p:cNvSpPr>
          <p:nvPr>
            <p:ph idx="1"/>
          </p:nvPr>
        </p:nvSpPr>
        <p:spPr/>
        <p:txBody>
          <a:bodyPr>
            <a:normAutofit/>
          </a:bodyPr>
          <a:lstStyle/>
          <a:p>
            <a:pPr marL="0" indent="0">
              <a:buNone/>
            </a:pPr>
            <a:r>
              <a:rPr lang="en-US" altLang="en-US" dirty="0">
                <a:solidFill>
                  <a:srgbClr val="92D050"/>
                </a:solidFill>
                <a:latin typeface="Rockwell" panose="02060603020205020403" pitchFamily="18" charset="0"/>
              </a:rPr>
              <a:t>Physical Appearance </a:t>
            </a:r>
          </a:p>
          <a:p>
            <a:r>
              <a:rPr lang="en-US" altLang="en-US" dirty="0">
                <a:solidFill>
                  <a:schemeClr val="bg1"/>
                </a:solidFill>
                <a:latin typeface="Rockwell" panose="02060603020205020403" pitchFamily="18" charset="0"/>
              </a:rPr>
              <a:t>Faces that are either </a:t>
            </a:r>
            <a:r>
              <a:rPr lang="en-US" altLang="en-US" dirty="0">
                <a:solidFill>
                  <a:srgbClr val="92D050"/>
                </a:solidFill>
                <a:latin typeface="Rockwell" panose="02060603020205020403" pitchFamily="18" charset="0"/>
              </a:rPr>
              <a:t>highly attractive, highly unattractive, or distinctive</a:t>
            </a:r>
            <a:r>
              <a:rPr lang="en-US" altLang="en-US" dirty="0">
                <a:solidFill>
                  <a:schemeClr val="bg1"/>
                </a:solidFill>
                <a:latin typeface="Rockwell" panose="02060603020205020403" pitchFamily="18" charset="0"/>
              </a:rPr>
              <a:t> are more likely to be accurately recognized. </a:t>
            </a:r>
          </a:p>
          <a:p>
            <a:r>
              <a:rPr lang="en-US" altLang="en-US" dirty="0">
                <a:solidFill>
                  <a:schemeClr val="bg1"/>
                </a:solidFill>
                <a:latin typeface="Rockwell" panose="02060603020205020403" pitchFamily="18" charset="0"/>
              </a:rPr>
              <a:t>Simple  disguises, such as hats or sunglasses, can interfere with accurate eyewitness identification.  </a:t>
            </a:r>
          </a:p>
          <a:p>
            <a:r>
              <a:rPr lang="en-US" altLang="en-US" dirty="0">
                <a:solidFill>
                  <a:schemeClr val="bg1"/>
                </a:solidFill>
                <a:latin typeface="Rockwell" panose="02060603020205020403" pitchFamily="18" charset="0"/>
              </a:rPr>
              <a:t>Body piercings and tattoos increases the likelihood of an accurate identification.</a:t>
            </a:r>
          </a:p>
        </p:txBody>
      </p:sp>
    </p:spTree>
    <p:extLst>
      <p:ext uri="{BB962C8B-B14F-4D97-AF65-F5344CB8AC3E}">
        <p14:creationId xmlns:p14="http://schemas.microsoft.com/office/powerpoint/2010/main" val="173964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did you remember?</a:t>
            </a:r>
          </a:p>
        </p:txBody>
      </p:sp>
      <p:sp>
        <p:nvSpPr>
          <p:cNvPr id="4" name="Content Placeholder 3"/>
          <p:cNvSpPr>
            <a:spLocks noGrp="1"/>
          </p:cNvSpPr>
          <p:nvPr>
            <p:ph idx="1"/>
          </p:nvPr>
        </p:nvSpPr>
        <p:spPr/>
        <p:txBody>
          <a:bodyPr/>
          <a:lstStyle/>
          <a:p>
            <a:pPr marL="0" indent="0" algn="just">
              <a:buNone/>
            </a:pPr>
            <a:r>
              <a:rPr lang="en-US" altLang="en-US" dirty="0">
                <a:solidFill>
                  <a:srgbClr val="92D050"/>
                </a:solidFill>
                <a:latin typeface="Rockwell" panose="02060603020205020403" pitchFamily="18" charset="0"/>
                <a:cs typeface="Times New Roman" panose="02020603050405020304" pitchFamily="18" charset="0"/>
              </a:rPr>
              <a:t>Time of Day/Location</a:t>
            </a:r>
          </a:p>
          <a:p>
            <a:pPr algn="just"/>
            <a:r>
              <a:rPr lang="en-US" altLang="en-US" dirty="0">
                <a:solidFill>
                  <a:schemeClr val="bg1"/>
                </a:solidFill>
                <a:latin typeface="Rockwell" panose="02060603020205020403" pitchFamily="18" charset="0"/>
                <a:cs typeface="Times New Roman" panose="02020603050405020304" pitchFamily="18" charset="0"/>
              </a:rPr>
              <a:t>The </a:t>
            </a:r>
            <a:r>
              <a:rPr lang="en-US" altLang="en-US" dirty="0">
                <a:solidFill>
                  <a:srgbClr val="92D050"/>
                </a:solidFill>
                <a:latin typeface="Rockwell" panose="02060603020205020403" pitchFamily="18" charset="0"/>
                <a:cs typeface="Times New Roman" panose="02020603050405020304" pitchFamily="18" charset="0"/>
              </a:rPr>
              <a:t>time of day</a:t>
            </a:r>
            <a:r>
              <a:rPr lang="en-US" altLang="en-US" dirty="0">
                <a:solidFill>
                  <a:schemeClr val="bg1"/>
                </a:solidFill>
                <a:latin typeface="Rockwell" panose="02060603020205020403" pitchFamily="18" charset="0"/>
                <a:cs typeface="Times New Roman" panose="02020603050405020304" pitchFamily="18" charset="0"/>
              </a:rPr>
              <a:t> in which the crime occurred as well as a person’s view of the scene may affect what a he/she is able to see. </a:t>
            </a:r>
          </a:p>
          <a:p>
            <a:pPr algn="just"/>
            <a:r>
              <a:rPr lang="en-US" altLang="en-US" dirty="0">
                <a:solidFill>
                  <a:schemeClr val="bg1"/>
                </a:solidFill>
                <a:latin typeface="Rockwell" panose="02060603020205020403" pitchFamily="18" charset="0"/>
                <a:cs typeface="Times New Roman" panose="02020603050405020304" pitchFamily="18" charset="0"/>
              </a:rPr>
              <a:t>A person who is </a:t>
            </a:r>
            <a:r>
              <a:rPr lang="en-US" altLang="en-US" dirty="0">
                <a:solidFill>
                  <a:srgbClr val="92D050"/>
                </a:solidFill>
                <a:latin typeface="Rockwell" panose="02060603020205020403" pitchFamily="18" charset="0"/>
                <a:cs typeface="Times New Roman" panose="02020603050405020304" pitchFamily="18" charset="0"/>
              </a:rPr>
              <a:t>familiar with the area </a:t>
            </a:r>
            <a:r>
              <a:rPr lang="en-US" altLang="en-US" dirty="0">
                <a:solidFill>
                  <a:schemeClr val="bg1"/>
                </a:solidFill>
                <a:latin typeface="Rockwell" panose="02060603020205020403" pitchFamily="18" charset="0"/>
                <a:cs typeface="Times New Roman" panose="02020603050405020304" pitchFamily="18" charset="0"/>
              </a:rPr>
              <a:t>in which the crime took place, may have a better recall of the positions of the victims or suspects.  </a:t>
            </a:r>
          </a:p>
          <a:p>
            <a:endParaRPr lang="en-US" dirty="0"/>
          </a:p>
        </p:txBody>
      </p:sp>
    </p:spTree>
    <p:extLst>
      <p:ext uri="{BB962C8B-B14F-4D97-AF65-F5344CB8AC3E}">
        <p14:creationId xmlns:p14="http://schemas.microsoft.com/office/powerpoint/2010/main" val="3121178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Facial Composites</a:t>
            </a:r>
          </a:p>
        </p:txBody>
      </p:sp>
      <p:sp>
        <p:nvSpPr>
          <p:cNvPr id="3" name="Content Placeholder 2"/>
          <p:cNvSpPr>
            <a:spLocks noGrp="1"/>
          </p:cNvSpPr>
          <p:nvPr>
            <p:ph idx="1"/>
          </p:nvPr>
        </p:nvSpPr>
        <p:spPr/>
        <p:txBody>
          <a:bodyPr/>
          <a:lstStyle/>
          <a:p>
            <a:r>
              <a:rPr lang="en-US" altLang="en-US" dirty="0">
                <a:solidFill>
                  <a:schemeClr val="bg1"/>
                </a:solidFill>
                <a:latin typeface="Rockwell" panose="02060603020205020403" pitchFamily="18" charset="0"/>
              </a:rPr>
              <a:t>Investigators work with sketch artists and eyewitnesses to create </a:t>
            </a:r>
            <a:r>
              <a:rPr lang="en-US" altLang="en-US" dirty="0">
                <a:solidFill>
                  <a:srgbClr val="92D050"/>
                </a:solidFill>
                <a:latin typeface="Rockwell" panose="02060603020205020403" pitchFamily="18" charset="0"/>
              </a:rPr>
              <a:t>facial composites</a:t>
            </a:r>
            <a:r>
              <a:rPr lang="en-US" altLang="en-US" dirty="0">
                <a:solidFill>
                  <a:schemeClr val="bg1"/>
                </a:solidFill>
                <a:latin typeface="Rockwell" panose="02060603020205020403" pitchFamily="18" charset="0"/>
              </a:rPr>
              <a:t>, or sketches of a person’s face.  Today many police departments are using facial reconstruction software to help them with this task.</a:t>
            </a:r>
          </a:p>
        </p:txBody>
      </p:sp>
    </p:spTree>
    <p:extLst>
      <p:ext uri="{BB962C8B-B14F-4D97-AF65-F5344CB8AC3E}">
        <p14:creationId xmlns:p14="http://schemas.microsoft.com/office/powerpoint/2010/main" val="269994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Facial Composites</a:t>
            </a:r>
          </a:p>
        </p:txBody>
      </p:sp>
      <p:sp>
        <p:nvSpPr>
          <p:cNvPr id="3" name="Content Placeholder 2"/>
          <p:cNvSpPr>
            <a:spLocks noGrp="1"/>
          </p:cNvSpPr>
          <p:nvPr>
            <p:ph idx="1"/>
          </p:nvPr>
        </p:nvSpPr>
        <p:spPr/>
        <p:txBody>
          <a:bodyPr/>
          <a:lstStyle/>
          <a:p>
            <a:r>
              <a:rPr lang="en-US" altLang="en-US" dirty="0">
                <a:solidFill>
                  <a:schemeClr val="bg1"/>
                </a:solidFill>
                <a:latin typeface="Rockwell" panose="02060603020205020403" pitchFamily="18" charset="0"/>
              </a:rPr>
              <a:t>The composite may be used </a:t>
            </a:r>
            <a:r>
              <a:rPr lang="en-US" altLang="en-US" dirty="0">
                <a:solidFill>
                  <a:srgbClr val="92D050"/>
                </a:solidFill>
                <a:latin typeface="Rockwell" panose="02060603020205020403" pitchFamily="18" charset="0"/>
              </a:rPr>
              <a:t>internally</a:t>
            </a:r>
            <a:r>
              <a:rPr lang="en-US" altLang="en-US" dirty="0">
                <a:solidFill>
                  <a:schemeClr val="bg1"/>
                </a:solidFill>
                <a:latin typeface="Rockwell" panose="02060603020205020403" pitchFamily="18" charset="0"/>
              </a:rPr>
              <a:t> to assist officers in identifying the suspect or used </a:t>
            </a:r>
            <a:r>
              <a:rPr lang="en-US" altLang="en-US" dirty="0">
                <a:solidFill>
                  <a:srgbClr val="92D050"/>
                </a:solidFill>
                <a:latin typeface="Rockwell" panose="02060603020205020403" pitchFamily="18" charset="0"/>
              </a:rPr>
              <a:t>externally</a:t>
            </a:r>
            <a:r>
              <a:rPr lang="en-US" altLang="en-US" dirty="0">
                <a:solidFill>
                  <a:schemeClr val="bg1"/>
                </a:solidFill>
                <a:latin typeface="Rockwell" panose="02060603020205020403" pitchFamily="18" charset="0"/>
              </a:rPr>
              <a:t> through local media (radio, TV, and newspaper) to solicit leads from citizens.</a:t>
            </a:r>
          </a:p>
        </p:txBody>
      </p:sp>
    </p:spTree>
    <p:extLst>
      <p:ext uri="{BB962C8B-B14F-4D97-AF65-F5344CB8AC3E}">
        <p14:creationId xmlns:p14="http://schemas.microsoft.com/office/powerpoint/2010/main" val="258480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Facial Composites</a:t>
            </a:r>
          </a:p>
        </p:txBody>
      </p:sp>
      <p:sp>
        <p:nvSpPr>
          <p:cNvPr id="3" name="Content Placeholder 2"/>
          <p:cNvSpPr>
            <a:spLocks noGrp="1"/>
          </p:cNvSpPr>
          <p:nvPr>
            <p:ph idx="1"/>
          </p:nvPr>
        </p:nvSpPr>
        <p:spPr/>
        <p:txBody>
          <a:bodyPr/>
          <a:lstStyle/>
          <a:p>
            <a:r>
              <a:rPr lang="en-US" altLang="en-US" dirty="0">
                <a:solidFill>
                  <a:srgbClr val="92D050"/>
                </a:solidFill>
                <a:latin typeface="Rockwell" panose="02060603020205020403" pitchFamily="18" charset="0"/>
              </a:rPr>
              <a:t>FACES</a:t>
            </a:r>
            <a:r>
              <a:rPr lang="en-US" altLang="en-US" dirty="0">
                <a:solidFill>
                  <a:schemeClr val="bg1"/>
                </a:solidFill>
                <a:latin typeface="Rockwell" panose="02060603020205020403" pitchFamily="18" charset="0"/>
              </a:rPr>
              <a:t> – A software program that offers many options to help you recreate a person’s facial features</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73911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History of Forensic Science</a:t>
            </a:r>
          </a:p>
        </p:txBody>
      </p:sp>
      <p:sp>
        <p:nvSpPr>
          <p:cNvPr id="3" name="Content Placeholder 2"/>
          <p:cNvSpPr>
            <a:spLocks noGrp="1"/>
          </p:cNvSpPr>
          <p:nvPr>
            <p:ph idx="1"/>
          </p:nvPr>
        </p:nvSpPr>
        <p:spPr/>
        <p:txBody>
          <a:bodyPr/>
          <a:lstStyle/>
          <a:p>
            <a:r>
              <a:rPr lang="en-US" altLang="en-US" dirty="0">
                <a:solidFill>
                  <a:schemeClr val="bg1"/>
                </a:solidFill>
                <a:latin typeface="Rockwell" panose="02060603020205020403" pitchFamily="18" charset="0"/>
              </a:rPr>
              <a:t>In groups of 2 or 3, use the text provided to create a timeline showing major developments in forensic science.  </a:t>
            </a:r>
          </a:p>
          <a:p>
            <a:r>
              <a:rPr lang="en-US" dirty="0">
                <a:solidFill>
                  <a:schemeClr val="bg1"/>
                </a:solidFill>
                <a:latin typeface="Rockwell" panose="02060603020205020403" pitchFamily="18" charset="0"/>
              </a:rPr>
              <a:t>You must include a minimum of 10 events.</a:t>
            </a:r>
          </a:p>
          <a:p>
            <a:r>
              <a:rPr lang="en-US" dirty="0">
                <a:solidFill>
                  <a:schemeClr val="bg1"/>
                </a:solidFill>
                <a:latin typeface="Rockwell" panose="02060603020205020403" pitchFamily="18" charset="0"/>
              </a:rPr>
              <a:t>If you find unfamiliar words in the reading, write them on the back of the timeline and we can review them later</a:t>
            </a:r>
          </a:p>
          <a:p>
            <a:r>
              <a:rPr lang="en-US" dirty="0">
                <a:solidFill>
                  <a:srgbClr val="92D050"/>
                </a:solidFill>
                <a:latin typeface="Rockwell" panose="02060603020205020403" pitchFamily="18" charset="0"/>
              </a:rPr>
              <a:t>TRY NOT TO WRITE ON THE TEXT ITSELF</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642865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Before you Leave – Exit Ticket</a:t>
            </a:r>
          </a:p>
        </p:txBody>
      </p:sp>
      <p:sp>
        <p:nvSpPr>
          <p:cNvPr id="3" name="Content Placeholder 2"/>
          <p:cNvSpPr>
            <a:spLocks noGrp="1"/>
          </p:cNvSpPr>
          <p:nvPr>
            <p:ph idx="1"/>
          </p:nvPr>
        </p:nvSpPr>
        <p:spPr/>
        <p:txBody>
          <a:bodyPr/>
          <a:lstStyle/>
          <a:p>
            <a:r>
              <a:rPr lang="en-US" dirty="0">
                <a:solidFill>
                  <a:schemeClr val="bg1"/>
                </a:solidFill>
                <a:latin typeface="Rockwell" panose="02060603020205020403" pitchFamily="18" charset="0"/>
              </a:rPr>
              <a:t>On the piece of paper provided, respond to the following prompt.  We have come along way in developments in forensic science.  What do you think forensic science would look like in 10 years?  25 years?</a:t>
            </a:r>
          </a:p>
        </p:txBody>
      </p:sp>
    </p:spTree>
    <p:extLst>
      <p:ext uri="{BB962C8B-B14F-4D97-AF65-F5344CB8AC3E}">
        <p14:creationId xmlns:p14="http://schemas.microsoft.com/office/powerpoint/2010/main" val="2333199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YOYO – Spot the differences</a:t>
            </a:r>
          </a:p>
        </p:txBody>
      </p:sp>
      <p:pic>
        <p:nvPicPr>
          <p:cNvPr id="3" name="Picture 2"/>
          <p:cNvPicPr>
            <a:picLocks noChangeAspect="1"/>
          </p:cNvPicPr>
          <p:nvPr/>
        </p:nvPicPr>
        <p:blipFill>
          <a:blip r:embed="rId2"/>
          <a:stretch>
            <a:fillRect/>
          </a:stretch>
        </p:blipFill>
        <p:spPr>
          <a:xfrm>
            <a:off x="1650931" y="1690688"/>
            <a:ext cx="4050154" cy="5130195"/>
          </a:xfrm>
          <a:prstGeom prst="rect">
            <a:avLst/>
          </a:prstGeom>
        </p:spPr>
      </p:pic>
      <p:pic>
        <p:nvPicPr>
          <p:cNvPr id="6" name="Picture 5"/>
          <p:cNvPicPr>
            <a:picLocks noChangeAspect="1"/>
          </p:cNvPicPr>
          <p:nvPr/>
        </p:nvPicPr>
        <p:blipFill>
          <a:blip r:embed="rId3"/>
          <a:stretch>
            <a:fillRect/>
          </a:stretch>
        </p:blipFill>
        <p:spPr>
          <a:xfrm>
            <a:off x="6493565" y="1690688"/>
            <a:ext cx="4028661" cy="5210212"/>
          </a:xfrm>
          <a:prstGeom prst="rect">
            <a:avLst/>
          </a:prstGeom>
        </p:spPr>
      </p:pic>
    </p:spTree>
    <p:extLst>
      <p:ext uri="{BB962C8B-B14F-4D97-AF65-F5344CB8AC3E}">
        <p14:creationId xmlns:p14="http://schemas.microsoft.com/office/powerpoint/2010/main" val="104590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is testimonial evidence?</a:t>
            </a:r>
          </a:p>
        </p:txBody>
      </p:sp>
      <p:sp>
        <p:nvSpPr>
          <p:cNvPr id="3" name="Content Placeholder 2"/>
          <p:cNvSpPr>
            <a:spLocks noGrp="1"/>
          </p:cNvSpPr>
          <p:nvPr>
            <p:ph idx="1"/>
          </p:nvPr>
        </p:nvSpPr>
        <p:spPr>
          <a:xfrm>
            <a:off x="838200" y="1825624"/>
            <a:ext cx="10515600" cy="5032375"/>
          </a:xfrm>
        </p:spPr>
        <p:txBody>
          <a:bodyPr>
            <a:normAutofit/>
          </a:bodyPr>
          <a:lstStyle/>
          <a:p>
            <a:pPr algn="just">
              <a:spcBef>
                <a:spcPct val="50000"/>
              </a:spcBef>
            </a:pPr>
            <a:r>
              <a:rPr lang="en-US" altLang="en-US" dirty="0">
                <a:solidFill>
                  <a:schemeClr val="bg1"/>
                </a:solidFill>
                <a:latin typeface="Rockwell" panose="02060603020205020403" pitchFamily="18" charset="0"/>
              </a:rPr>
              <a:t>Eyewitness accounts can be a useful tool in helping investigators with analyzing a crime scene, </a:t>
            </a:r>
            <a:r>
              <a:rPr lang="en-US" altLang="en-US" dirty="0">
                <a:solidFill>
                  <a:srgbClr val="92D050"/>
                </a:solidFill>
                <a:latin typeface="Rockwell" panose="02060603020205020403" pitchFamily="18" charset="0"/>
              </a:rPr>
              <a:t>but are not viewed to be highly reliable</a:t>
            </a:r>
            <a:r>
              <a:rPr lang="en-US" altLang="en-US" dirty="0">
                <a:solidFill>
                  <a:schemeClr val="bg1"/>
                </a:solidFill>
                <a:latin typeface="Rockwell" panose="02060603020205020403" pitchFamily="18" charset="0"/>
              </a:rPr>
              <a:t>. </a:t>
            </a:r>
            <a:r>
              <a:rPr lang="en-US" altLang="en-US" dirty="0">
                <a:solidFill>
                  <a:schemeClr val="bg1"/>
                </a:solidFill>
                <a:latin typeface="Rockwell" panose="02060603020205020403" pitchFamily="18" charset="0"/>
                <a:cs typeface="Times New Roman" panose="02020603050405020304" pitchFamily="18" charset="0"/>
              </a:rPr>
              <a:t>In addition, eyewitness identifications (right or wrong) can have a big influence on the outcome of an investigation or trial. </a:t>
            </a:r>
          </a:p>
        </p:txBody>
      </p:sp>
    </p:spTree>
    <p:extLst>
      <p:ext uri="{BB962C8B-B14F-4D97-AF65-F5344CB8AC3E}">
        <p14:creationId xmlns:p14="http://schemas.microsoft.com/office/powerpoint/2010/main" val="373956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YOYO – Spot the differences</a:t>
            </a:r>
          </a:p>
        </p:txBody>
      </p:sp>
      <p:pic>
        <p:nvPicPr>
          <p:cNvPr id="4" name="Picture 3"/>
          <p:cNvPicPr>
            <a:picLocks noChangeAspect="1"/>
          </p:cNvPicPr>
          <p:nvPr/>
        </p:nvPicPr>
        <p:blipFill>
          <a:blip r:embed="rId2"/>
          <a:stretch>
            <a:fillRect/>
          </a:stretch>
        </p:blipFill>
        <p:spPr>
          <a:xfrm>
            <a:off x="1549979" y="1690688"/>
            <a:ext cx="4119302" cy="5152666"/>
          </a:xfrm>
          <a:prstGeom prst="rect">
            <a:avLst/>
          </a:prstGeom>
        </p:spPr>
      </p:pic>
      <p:pic>
        <p:nvPicPr>
          <p:cNvPr id="5" name="Picture 4"/>
          <p:cNvPicPr>
            <a:picLocks noChangeAspect="1"/>
          </p:cNvPicPr>
          <p:nvPr/>
        </p:nvPicPr>
        <p:blipFill>
          <a:blip r:embed="rId3"/>
          <a:stretch>
            <a:fillRect/>
          </a:stretch>
        </p:blipFill>
        <p:spPr>
          <a:xfrm>
            <a:off x="6454506" y="1690688"/>
            <a:ext cx="4110332" cy="5169696"/>
          </a:xfrm>
          <a:prstGeom prst="rect">
            <a:avLst/>
          </a:prstGeom>
        </p:spPr>
      </p:pic>
    </p:spTree>
    <p:extLst>
      <p:ext uri="{BB962C8B-B14F-4D97-AF65-F5344CB8AC3E}">
        <p14:creationId xmlns:p14="http://schemas.microsoft.com/office/powerpoint/2010/main" val="1184781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504" y="1678954"/>
            <a:ext cx="12298017" cy="2387600"/>
          </a:xfrm>
          <a:solidFill>
            <a:srgbClr val="92D050"/>
          </a:solidFill>
        </p:spPr>
        <p:txBody>
          <a:bodyPr>
            <a:normAutofit/>
          </a:bodyPr>
          <a:lstStyle/>
          <a:p>
            <a:r>
              <a:rPr lang="en-US" dirty="0">
                <a:latin typeface="Stencil" panose="040409050D0802020404" pitchFamily="82" charset="0"/>
              </a:rPr>
              <a:t>Aim: </a:t>
            </a:r>
            <a:br>
              <a:rPr lang="en-US" sz="4900" dirty="0">
                <a:latin typeface="Stencil" panose="040409050D0802020404" pitchFamily="82" charset="0"/>
              </a:rPr>
            </a:br>
            <a:r>
              <a:rPr lang="en-US" sz="4900" dirty="0">
                <a:latin typeface="Stencil" panose="040409050D0802020404" pitchFamily="82" charset="0"/>
              </a:rPr>
              <a:t>History of Forensic Science</a:t>
            </a:r>
            <a:endParaRPr lang="en-US" dirty="0">
              <a:latin typeface="Stencil" panose="040409050D0802020404" pitchFamily="82" charset="0"/>
            </a:endParaRPr>
          </a:p>
        </p:txBody>
      </p:sp>
      <p:sp>
        <p:nvSpPr>
          <p:cNvPr id="5" name="Subtitle 4"/>
          <p:cNvSpPr>
            <a:spLocks noGrp="1"/>
          </p:cNvSpPr>
          <p:nvPr>
            <p:ph type="subTitle" idx="1"/>
          </p:nvPr>
        </p:nvSpPr>
        <p:spPr>
          <a:xfrm>
            <a:off x="-13252" y="4066554"/>
            <a:ext cx="12205252" cy="386866"/>
          </a:xfrm>
          <a:solidFill>
            <a:schemeClr val="bg1"/>
          </a:solidFill>
        </p:spPr>
        <p:txBody>
          <a:bodyPr>
            <a:normAutofit lnSpcReduction="10000"/>
          </a:bodyPr>
          <a:lstStyle/>
          <a:p>
            <a:r>
              <a:rPr lang="en-US" dirty="0">
                <a:latin typeface="Stencil" panose="040409050D0802020404" pitchFamily="82" charset="0"/>
              </a:rPr>
              <a:t>Scanlon/</a:t>
            </a:r>
            <a:r>
              <a:rPr lang="en-US" dirty="0" err="1">
                <a:latin typeface="Stencil" panose="040409050D0802020404" pitchFamily="82" charset="0"/>
              </a:rPr>
              <a:t>Mammolito</a:t>
            </a:r>
            <a:endParaRPr lang="en-US" dirty="0">
              <a:latin typeface="Stencil" panose="040409050D0802020404" pitchFamily="82" charset="0"/>
            </a:endParaRPr>
          </a:p>
        </p:txBody>
      </p:sp>
    </p:spTree>
    <p:extLst>
      <p:ext uri="{BB962C8B-B14F-4D97-AF65-F5344CB8AC3E}">
        <p14:creationId xmlns:p14="http://schemas.microsoft.com/office/powerpoint/2010/main" val="355510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History of Forensic Science</a:t>
            </a:r>
          </a:p>
        </p:txBody>
      </p:sp>
      <p:sp>
        <p:nvSpPr>
          <p:cNvPr id="3" name="Content Placeholder 2"/>
          <p:cNvSpPr>
            <a:spLocks noGrp="1"/>
          </p:cNvSpPr>
          <p:nvPr>
            <p:ph idx="1"/>
          </p:nvPr>
        </p:nvSpPr>
        <p:spPr/>
        <p:txBody>
          <a:bodyPr/>
          <a:lstStyle/>
          <a:p>
            <a:r>
              <a:rPr lang="en-US" altLang="en-US" dirty="0">
                <a:solidFill>
                  <a:schemeClr val="bg1"/>
                </a:solidFill>
                <a:latin typeface="Rockwell" panose="02060603020205020403" pitchFamily="18" charset="0"/>
              </a:rPr>
              <a:t>In groups of 2 or 3, use the text provided to create a timeline showing major developments in forensic science.  </a:t>
            </a:r>
          </a:p>
          <a:p>
            <a:r>
              <a:rPr lang="en-US" dirty="0">
                <a:solidFill>
                  <a:schemeClr val="bg1"/>
                </a:solidFill>
                <a:latin typeface="Rockwell" panose="02060603020205020403" pitchFamily="18" charset="0"/>
              </a:rPr>
              <a:t>You must include a minimum of 10 events.</a:t>
            </a:r>
          </a:p>
          <a:p>
            <a:r>
              <a:rPr lang="en-US" dirty="0">
                <a:solidFill>
                  <a:schemeClr val="bg1"/>
                </a:solidFill>
                <a:latin typeface="Rockwell" panose="02060603020205020403" pitchFamily="18" charset="0"/>
              </a:rPr>
              <a:t>If you find unfamiliar words in the reading, write them on the back of the timeline and we can review them later</a:t>
            </a:r>
          </a:p>
          <a:p>
            <a:r>
              <a:rPr lang="en-US" dirty="0">
                <a:solidFill>
                  <a:srgbClr val="92D050"/>
                </a:solidFill>
                <a:latin typeface="Rockwell" panose="02060603020205020403" pitchFamily="18" charset="0"/>
              </a:rPr>
              <a:t>TRY NOT TO WRITE ON THE TEXT ITSELF</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311481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191" y="2710760"/>
            <a:ext cx="10515600" cy="1325563"/>
          </a:xfrm>
          <a:solidFill>
            <a:srgbClr val="92D050"/>
          </a:solidFill>
        </p:spPr>
        <p:txBody>
          <a:bodyPr/>
          <a:lstStyle/>
          <a:p>
            <a:pPr algn="ctr"/>
            <a:r>
              <a:rPr lang="en-US" dirty="0">
                <a:latin typeface="Stencil" panose="040409050D0802020404" pitchFamily="82" charset="0"/>
              </a:rPr>
              <a:t>What did you add to your Timeline?  Why?</a:t>
            </a:r>
          </a:p>
        </p:txBody>
      </p:sp>
    </p:spTree>
    <p:extLst>
      <p:ext uri="{BB962C8B-B14F-4D97-AF65-F5344CB8AC3E}">
        <p14:creationId xmlns:p14="http://schemas.microsoft.com/office/powerpoint/2010/main" val="609984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Sketch drawing video</a:t>
            </a:r>
          </a:p>
        </p:txBody>
      </p:sp>
      <p:sp>
        <p:nvSpPr>
          <p:cNvPr id="3" name="Content Placeholder 2"/>
          <p:cNvSpPr>
            <a:spLocks noGrp="1"/>
          </p:cNvSpPr>
          <p:nvPr>
            <p:ph idx="1"/>
          </p:nvPr>
        </p:nvSpPr>
        <p:spPr/>
        <p:txBody>
          <a:bodyPr/>
          <a:lstStyle/>
          <a:p>
            <a:r>
              <a:rPr lang="en-US">
                <a:solidFill>
                  <a:schemeClr val="bg1"/>
                </a:solidFill>
                <a:latin typeface="Rockwell" panose="02060603020205020403" pitchFamily="18" charset="0"/>
              </a:rPr>
              <a:t>https://www.youtube.com/watch?v=h81SuD2pltM</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3406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is testimonial evidence?</a:t>
            </a:r>
          </a:p>
        </p:txBody>
      </p:sp>
      <p:sp>
        <p:nvSpPr>
          <p:cNvPr id="3" name="Content Placeholder 2"/>
          <p:cNvSpPr>
            <a:spLocks noGrp="1"/>
          </p:cNvSpPr>
          <p:nvPr>
            <p:ph idx="1"/>
          </p:nvPr>
        </p:nvSpPr>
        <p:spPr>
          <a:xfrm>
            <a:off x="838200" y="1825624"/>
            <a:ext cx="10515600" cy="5032375"/>
          </a:xfrm>
        </p:spPr>
        <p:txBody>
          <a:bodyPr>
            <a:normAutofit/>
          </a:bodyPr>
          <a:lstStyle/>
          <a:p>
            <a:pPr algn="just">
              <a:spcBef>
                <a:spcPct val="50000"/>
              </a:spcBef>
            </a:pPr>
            <a:r>
              <a:rPr lang="en-US" altLang="en-US" dirty="0">
                <a:solidFill>
                  <a:schemeClr val="bg1"/>
                </a:solidFill>
                <a:latin typeface="Rockwell" panose="02060603020205020403" pitchFamily="18" charset="0"/>
              </a:rPr>
              <a:t>People are likely to view the </a:t>
            </a:r>
            <a:r>
              <a:rPr lang="en-US" altLang="en-US" dirty="0">
                <a:solidFill>
                  <a:srgbClr val="92D050"/>
                </a:solidFill>
                <a:latin typeface="Rockwell" panose="02060603020205020403" pitchFamily="18" charset="0"/>
              </a:rPr>
              <a:t>same scene in different ways </a:t>
            </a:r>
            <a:r>
              <a:rPr lang="en-US" altLang="en-US" dirty="0">
                <a:solidFill>
                  <a:schemeClr val="bg1"/>
                </a:solidFill>
                <a:latin typeface="Rockwell" panose="02060603020205020403" pitchFamily="18" charset="0"/>
              </a:rPr>
              <a:t>depending on their positions, line of sight, familiarity with the area, and other factors that can interfere with a person’s ability to remember details.</a:t>
            </a:r>
          </a:p>
        </p:txBody>
      </p:sp>
    </p:spTree>
    <p:extLst>
      <p:ext uri="{BB962C8B-B14F-4D97-AF65-F5344CB8AC3E}">
        <p14:creationId xmlns:p14="http://schemas.microsoft.com/office/powerpoint/2010/main" val="5399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Memory Challenge</a:t>
            </a:r>
          </a:p>
        </p:txBody>
      </p:sp>
      <p:sp>
        <p:nvSpPr>
          <p:cNvPr id="3" name="Content Placeholder 2"/>
          <p:cNvSpPr>
            <a:spLocks noGrp="1"/>
          </p:cNvSpPr>
          <p:nvPr>
            <p:ph idx="1"/>
          </p:nvPr>
        </p:nvSpPr>
        <p:spPr>
          <a:xfrm>
            <a:off x="838200" y="1825624"/>
            <a:ext cx="10515600" cy="5032375"/>
          </a:xfrm>
        </p:spPr>
        <p:txBody>
          <a:bodyPr>
            <a:normAutofit/>
          </a:bodyPr>
          <a:lstStyle/>
          <a:p>
            <a:pPr marL="0" indent="0" algn="ctr">
              <a:spcBef>
                <a:spcPct val="50000"/>
              </a:spcBef>
              <a:buNone/>
            </a:pPr>
            <a:r>
              <a:rPr lang="en-US" altLang="en-US" b="1" dirty="0">
                <a:solidFill>
                  <a:schemeClr val="bg1"/>
                </a:solidFill>
                <a:latin typeface="Rockwell" panose="02060603020205020403" pitchFamily="18" charset="0"/>
              </a:rPr>
              <a:t>Directions:</a:t>
            </a:r>
          </a:p>
          <a:p>
            <a:pPr marL="0" indent="0" algn="ctr">
              <a:spcBef>
                <a:spcPct val="50000"/>
              </a:spcBef>
              <a:buNone/>
            </a:pPr>
            <a:r>
              <a:rPr lang="en-US" altLang="en-US" dirty="0">
                <a:solidFill>
                  <a:schemeClr val="bg1"/>
                </a:solidFill>
                <a:latin typeface="Rockwell" panose="02060603020205020403" pitchFamily="18" charset="0"/>
              </a:rPr>
              <a:t>You will have </a:t>
            </a:r>
            <a:r>
              <a:rPr lang="en-US" altLang="en-US" u="sng" dirty="0">
                <a:solidFill>
                  <a:schemeClr val="bg1"/>
                </a:solidFill>
                <a:latin typeface="Rockwell" panose="02060603020205020403" pitchFamily="18" charset="0"/>
              </a:rPr>
              <a:t>30 seconds</a:t>
            </a:r>
            <a:r>
              <a:rPr lang="en-US" altLang="en-US" dirty="0">
                <a:solidFill>
                  <a:schemeClr val="bg1"/>
                </a:solidFill>
                <a:latin typeface="Rockwell" panose="02060603020205020403" pitchFamily="18" charset="0"/>
              </a:rPr>
              <a:t> to view the </a:t>
            </a:r>
            <a:r>
              <a:rPr lang="en-US" altLang="en-US" u="sng" dirty="0">
                <a:solidFill>
                  <a:schemeClr val="bg1"/>
                </a:solidFill>
                <a:latin typeface="Rockwell" panose="02060603020205020403" pitchFamily="18" charset="0"/>
              </a:rPr>
              <a:t>next screen</a:t>
            </a:r>
            <a:r>
              <a:rPr lang="en-US" altLang="en-US" dirty="0">
                <a:solidFill>
                  <a:schemeClr val="bg1"/>
                </a:solidFill>
                <a:latin typeface="Rockwell" panose="02060603020205020403" pitchFamily="18" charset="0"/>
              </a:rPr>
              <a:t>.  </a:t>
            </a:r>
          </a:p>
          <a:p>
            <a:pPr marL="0" indent="0" algn="ctr">
              <a:spcBef>
                <a:spcPct val="50000"/>
              </a:spcBef>
              <a:buNone/>
            </a:pPr>
            <a:r>
              <a:rPr lang="en-US" altLang="en-US" dirty="0">
                <a:solidFill>
                  <a:schemeClr val="bg1"/>
                </a:solidFill>
                <a:latin typeface="Rockwell" panose="02060603020205020403" pitchFamily="18" charset="0"/>
              </a:rPr>
              <a:t>Try to memorize all 20 items you see!</a:t>
            </a:r>
          </a:p>
          <a:p>
            <a:pPr marL="0" indent="0" algn="ctr">
              <a:spcBef>
                <a:spcPct val="50000"/>
              </a:spcBef>
              <a:buNone/>
            </a:pPr>
            <a:r>
              <a:rPr lang="en-US" altLang="en-US" dirty="0">
                <a:solidFill>
                  <a:schemeClr val="bg1"/>
                </a:solidFill>
                <a:latin typeface="Rockwell" panose="02060603020205020403" pitchFamily="18" charset="0"/>
              </a:rPr>
              <a:t>You are NOT allowed to write anything down </a:t>
            </a:r>
          </a:p>
          <a:p>
            <a:pPr marL="0" indent="0" algn="ctr">
              <a:spcBef>
                <a:spcPct val="50000"/>
              </a:spcBef>
              <a:buNone/>
            </a:pPr>
            <a:r>
              <a:rPr lang="en-US" altLang="en-US" dirty="0">
                <a:solidFill>
                  <a:schemeClr val="bg1"/>
                </a:solidFill>
                <a:latin typeface="Rockwell" panose="02060603020205020403" pitchFamily="18" charset="0"/>
              </a:rPr>
              <a:t>You CANNOT talk to anyone else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26395" t="61327" r="65504" b="27039"/>
          <a:stretch>
            <a:fillRect/>
          </a:stretch>
        </p:blipFill>
        <p:spPr bwMode="auto">
          <a:xfrm>
            <a:off x="755252" y="4849019"/>
            <a:ext cx="16208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53191" t="48032" r="41202" b="41167"/>
          <a:stretch>
            <a:fillRect/>
          </a:stretch>
        </p:blipFill>
        <p:spPr bwMode="auto">
          <a:xfrm>
            <a:off x="5534818" y="5038419"/>
            <a:ext cx="11223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l="43221" t="23932" r="49927" b="65265"/>
          <a:stretch>
            <a:fillRect/>
          </a:stretch>
        </p:blipFill>
        <p:spPr bwMode="auto">
          <a:xfrm>
            <a:off x="10523538" y="4974431"/>
            <a:ext cx="1371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 name="Picture 2" descr="C:\Users\Tracy\AppData\Local\Microsoft\Windows\Temporary Internet Files\Content.IE5\BI7TNF8I\MCj025083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9268">
            <a:off x="8106407" y="4795043"/>
            <a:ext cx="1111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Tracy\AppData\Local\Microsoft\Windows\Temporary Internet Files\Content.IE5\MVUAFM5M\MCj041186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49799" y="5054729"/>
            <a:ext cx="11223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48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Items to remember…</a:t>
            </a:r>
          </a:p>
        </p:txBody>
      </p:sp>
      <p:sp>
        <p:nvSpPr>
          <p:cNvPr id="4" name="Content Placeholder 3"/>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2273" r="25000" b="23958"/>
          <a:stretch>
            <a:fillRect/>
          </a:stretch>
        </p:blipFill>
        <p:spPr bwMode="auto">
          <a:xfrm>
            <a:off x="2895600" y="1825625"/>
            <a:ext cx="6400800" cy="4930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346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did you remember?</a:t>
            </a:r>
          </a:p>
        </p:txBody>
      </p:sp>
      <p:sp>
        <p:nvSpPr>
          <p:cNvPr id="4" name="Content Placeholder 3"/>
          <p:cNvSpPr>
            <a:spLocks noGrp="1"/>
          </p:cNvSpPr>
          <p:nvPr>
            <p:ph idx="1"/>
          </p:nvPr>
        </p:nvSpPr>
        <p:spPr/>
        <p:txBody>
          <a:bodyPr/>
          <a:lstStyle/>
          <a:p>
            <a:pPr marL="0" indent="0">
              <a:buNone/>
            </a:pPr>
            <a:r>
              <a:rPr lang="en-US" altLang="en-US" dirty="0">
                <a:solidFill>
                  <a:schemeClr val="bg1"/>
                </a:solidFill>
                <a:latin typeface="Rockwell" panose="02060603020205020403" pitchFamily="18" charset="0"/>
              </a:rPr>
              <a:t>You have </a:t>
            </a:r>
            <a:r>
              <a:rPr lang="en-US" altLang="en-US" u="sng" dirty="0">
                <a:solidFill>
                  <a:schemeClr val="bg1"/>
                </a:solidFill>
                <a:latin typeface="Rockwell" panose="02060603020205020403" pitchFamily="18" charset="0"/>
              </a:rPr>
              <a:t>2 minutes</a:t>
            </a:r>
            <a:r>
              <a:rPr lang="en-US" altLang="en-US" dirty="0">
                <a:solidFill>
                  <a:schemeClr val="bg1"/>
                </a:solidFill>
                <a:latin typeface="Rockwell" panose="02060603020205020403" pitchFamily="18" charset="0"/>
              </a:rPr>
              <a:t> to list as many of the items as you can!</a:t>
            </a:r>
          </a:p>
          <a:p>
            <a:endParaRPr lang="en-US" dirty="0"/>
          </a:p>
        </p:txBody>
      </p:sp>
    </p:spTree>
    <p:extLst>
      <p:ext uri="{BB962C8B-B14F-4D97-AF65-F5344CB8AC3E}">
        <p14:creationId xmlns:p14="http://schemas.microsoft.com/office/powerpoint/2010/main" val="77280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What did you remember?</a:t>
            </a:r>
          </a:p>
        </p:txBody>
      </p:sp>
      <p:sp>
        <p:nvSpPr>
          <p:cNvPr id="4" name="Content Placeholder 3"/>
          <p:cNvSpPr>
            <a:spLocks noGrp="1"/>
          </p:cNvSpPr>
          <p:nvPr>
            <p:ph idx="1"/>
          </p:nvPr>
        </p:nvSpPr>
        <p:spPr>
          <a:xfrm>
            <a:off x="7321062" y="1825625"/>
            <a:ext cx="4032738" cy="4351338"/>
          </a:xfrm>
        </p:spPr>
        <p:txBody>
          <a:bodyPr/>
          <a:lstStyle/>
          <a:p>
            <a:pPr marL="0" indent="0">
              <a:spcBef>
                <a:spcPct val="50000"/>
              </a:spcBef>
              <a:buNone/>
            </a:pPr>
            <a:r>
              <a:rPr lang="en-US" altLang="en-US" dirty="0">
                <a:solidFill>
                  <a:schemeClr val="bg1"/>
                </a:solidFill>
                <a:latin typeface="Rockwell" panose="02060603020205020403" pitchFamily="18" charset="0"/>
                <a:cs typeface="Times New Roman" panose="02020603050405020304" pitchFamily="18" charset="0"/>
              </a:rPr>
              <a:t>How did you do?</a:t>
            </a:r>
          </a:p>
          <a:p>
            <a:pPr>
              <a:spcBef>
                <a:spcPct val="50000"/>
              </a:spcBef>
            </a:pPr>
            <a:r>
              <a:rPr lang="en-US" altLang="en-US" dirty="0">
                <a:solidFill>
                  <a:schemeClr val="bg1"/>
                </a:solidFill>
                <a:latin typeface="Rockwell" panose="02060603020205020403" pitchFamily="18" charset="0"/>
                <a:cs typeface="Times New Roman" panose="02020603050405020304" pitchFamily="18" charset="0"/>
              </a:rPr>
              <a:t>All 20 – </a:t>
            </a: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Awesome </a:t>
            </a:r>
          </a:p>
          <a:p>
            <a:pPr>
              <a:spcBef>
                <a:spcPct val="50000"/>
              </a:spcBef>
            </a:pP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15-19 – Great</a:t>
            </a:r>
          </a:p>
          <a:p>
            <a:pPr>
              <a:spcBef>
                <a:spcPct val="50000"/>
              </a:spcBef>
            </a:pP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10-14 – Pretty swell</a:t>
            </a:r>
          </a:p>
          <a:p>
            <a:pPr>
              <a:spcBef>
                <a:spcPct val="50000"/>
              </a:spcBef>
            </a:pP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5-9 – Could be better </a:t>
            </a:r>
          </a:p>
          <a:p>
            <a:pPr>
              <a:spcBef>
                <a:spcPct val="50000"/>
              </a:spcBef>
            </a:pPr>
            <a:r>
              <a:rPr lang="en-US" altLang="en-US" dirty="0">
                <a:solidFill>
                  <a:schemeClr val="bg1"/>
                </a:solidFill>
                <a:latin typeface="Rockwell" panose="02060603020205020403" pitchFamily="18" charset="0"/>
                <a:cs typeface="Times New Roman" panose="02020603050405020304" pitchFamily="18" charset="0"/>
                <a:sym typeface="Wingdings" panose="05000000000000000000" pitchFamily="2" charset="2"/>
              </a:rPr>
              <a:t>4 or Less – Wake up</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2656" t="22273" r="25000" b="23958"/>
          <a:stretch>
            <a:fillRect/>
          </a:stretch>
        </p:blipFill>
        <p:spPr bwMode="auto">
          <a:xfrm>
            <a:off x="838200" y="1825625"/>
            <a:ext cx="6400800" cy="4930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7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latin typeface="Stencil" panose="040409050D0802020404" pitchFamily="82" charset="0"/>
              </a:rPr>
              <a:t>The Innocence Project (2008)</a:t>
            </a:r>
          </a:p>
        </p:txBody>
      </p:sp>
      <p:sp>
        <p:nvSpPr>
          <p:cNvPr id="4" name="Content Placeholder 3"/>
          <p:cNvSpPr>
            <a:spLocks noGrp="1"/>
          </p:cNvSpPr>
          <p:nvPr>
            <p:ph idx="1"/>
          </p:nvPr>
        </p:nvSpPr>
        <p:spPr/>
        <p:txBody>
          <a:bodyPr/>
          <a:lstStyle/>
          <a:p>
            <a:pPr marL="0" indent="0">
              <a:buNone/>
            </a:pPr>
            <a:r>
              <a:rPr lang="en-US" altLang="en-US" dirty="0">
                <a:solidFill>
                  <a:schemeClr val="bg1"/>
                </a:solidFill>
                <a:latin typeface="Rockwell" panose="02060603020205020403" pitchFamily="18" charset="0"/>
                <a:cs typeface="Times New Roman" panose="02020603050405020304" pitchFamily="18" charset="0"/>
              </a:rPr>
              <a:t>According to The Innocence Project (2008) "</a:t>
            </a:r>
            <a:r>
              <a:rPr lang="en-US" altLang="en-US" dirty="0">
                <a:solidFill>
                  <a:srgbClr val="92D050"/>
                </a:solidFill>
                <a:latin typeface="Rockwell" panose="02060603020205020403" pitchFamily="18" charset="0"/>
                <a:cs typeface="Times New Roman" panose="02020603050405020304" pitchFamily="18" charset="0"/>
              </a:rPr>
              <a:t>Eyewitness misidentification is the single greatest cause of wrongful convictions nationwide</a:t>
            </a:r>
            <a:r>
              <a:rPr lang="en-US" altLang="en-US" dirty="0">
                <a:solidFill>
                  <a:schemeClr val="bg1"/>
                </a:solidFill>
                <a:latin typeface="Rockwell" panose="02060603020205020403" pitchFamily="18" charset="0"/>
                <a:cs typeface="Times New Roman" panose="02020603050405020304" pitchFamily="18" charset="0"/>
              </a:rPr>
              <a:t>, playing a role in more than </a:t>
            </a:r>
            <a:r>
              <a:rPr lang="en-US" altLang="en-US" dirty="0">
                <a:solidFill>
                  <a:srgbClr val="92D050"/>
                </a:solidFill>
                <a:latin typeface="Rockwell" panose="02060603020205020403" pitchFamily="18" charset="0"/>
                <a:cs typeface="Times New Roman" panose="02020603050405020304" pitchFamily="18" charset="0"/>
              </a:rPr>
              <a:t>75%</a:t>
            </a:r>
            <a:r>
              <a:rPr lang="en-US" altLang="en-US" dirty="0">
                <a:solidFill>
                  <a:schemeClr val="bg1"/>
                </a:solidFill>
                <a:latin typeface="Rockwell" panose="02060603020205020403" pitchFamily="18" charset="0"/>
                <a:cs typeface="Times New Roman" panose="02020603050405020304" pitchFamily="18" charset="0"/>
              </a:rPr>
              <a:t> of convictions overturned through DNA testing." Still, the criminal justice system profoundly relies on eyewitness identification and testimony for investigating and prosecuting crimes.</a:t>
            </a:r>
            <a:endParaRPr lang="en-US" dirty="0">
              <a:solidFill>
                <a:schemeClr val="bg1"/>
              </a:solidFill>
              <a:latin typeface="Rockwell" panose="02060603020205020403" pitchFamily="18" charset="0"/>
            </a:endParaRPr>
          </a:p>
        </p:txBody>
      </p:sp>
    </p:spTree>
    <p:extLst>
      <p:ext uri="{BB962C8B-B14F-4D97-AF65-F5344CB8AC3E}">
        <p14:creationId xmlns:p14="http://schemas.microsoft.com/office/powerpoint/2010/main" val="250181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1030</Words>
  <Application>Microsoft Office PowerPoint</Application>
  <PresentationFormat>Widescreen</PresentationFormat>
  <Paragraphs>108</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Rockwell</vt:lpstr>
      <vt:lpstr>Stencil</vt:lpstr>
      <vt:lpstr>Times New Roman</vt:lpstr>
      <vt:lpstr>Wingdings</vt:lpstr>
      <vt:lpstr>Office Theme</vt:lpstr>
      <vt:lpstr>Aim: What are the pros &amp; cons of testimonial evidence </vt:lpstr>
      <vt:lpstr>What is testimonial evidence?</vt:lpstr>
      <vt:lpstr>What is testimonial evidence?</vt:lpstr>
      <vt:lpstr>What is testimonial evidence?</vt:lpstr>
      <vt:lpstr>Memory Challenge</vt:lpstr>
      <vt:lpstr>Items to remember…</vt:lpstr>
      <vt:lpstr>What did you remember?</vt:lpstr>
      <vt:lpstr>What did you remember?</vt:lpstr>
      <vt:lpstr>The Innocence Project (2008)</vt:lpstr>
      <vt:lpstr>Witness Factors</vt:lpstr>
      <vt:lpstr>Witness Factors</vt:lpstr>
      <vt:lpstr>Witness Factors</vt:lpstr>
      <vt:lpstr>Witness Factors</vt:lpstr>
      <vt:lpstr>Crime Scene Challenge</vt:lpstr>
      <vt:lpstr>PowerPoint Presentation</vt:lpstr>
      <vt:lpstr>What do you remember?</vt:lpstr>
      <vt:lpstr>PowerPoint Presentation</vt:lpstr>
      <vt:lpstr>YOYo</vt:lpstr>
      <vt:lpstr>Aim:  Pros and Cons of Testimonial Evidence History of Forensic Science</vt:lpstr>
      <vt:lpstr>Crime Scene and Suspect Factors</vt:lpstr>
      <vt:lpstr>Crime Scene and Suspect Factors</vt:lpstr>
      <vt:lpstr>Crime Scene and Suspect Factors</vt:lpstr>
      <vt:lpstr>What did you remember?</vt:lpstr>
      <vt:lpstr>Facial Composites</vt:lpstr>
      <vt:lpstr>Facial Composites</vt:lpstr>
      <vt:lpstr>Facial Composites</vt:lpstr>
      <vt:lpstr>History of Forensic Science</vt:lpstr>
      <vt:lpstr>Before you Leave – Exit Ticket</vt:lpstr>
      <vt:lpstr>YOYO – Spot the differences</vt:lpstr>
      <vt:lpstr>YOYO – Spot the differences</vt:lpstr>
      <vt:lpstr>Aim:  History of Forensic Science</vt:lpstr>
      <vt:lpstr>History of Forensic Science</vt:lpstr>
      <vt:lpstr>What did you add to your Timeline?  Why?</vt:lpstr>
      <vt:lpstr>Sketch drawing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What are the pros &amp; cons of testimonial evidence</dc:title>
  <dc:creator>Lauren Scanlon</dc:creator>
  <cp:lastModifiedBy>Lauren Scanlon</cp:lastModifiedBy>
  <cp:revision>13</cp:revision>
  <dcterms:created xsi:type="dcterms:W3CDTF">2017-09-13T14:14:31Z</dcterms:created>
  <dcterms:modified xsi:type="dcterms:W3CDTF">2017-09-21T00:18:17Z</dcterms:modified>
</cp:coreProperties>
</file>