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 id="260" r:id="rId6"/>
    <p:sldId id="276" r:id="rId7"/>
    <p:sldId id="277" r:id="rId8"/>
    <p:sldId id="271" r:id="rId9"/>
    <p:sldId id="272" r:id="rId10"/>
    <p:sldId id="263" r:id="rId11"/>
    <p:sldId id="265" r:id="rId12"/>
    <p:sldId id="266" r:id="rId13"/>
    <p:sldId id="267" r:id="rId14"/>
    <p:sldId id="268" r:id="rId15"/>
    <p:sldId id="269" r:id="rId16"/>
    <p:sldId id="273"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CFD545F-7DE8-4691-A0B8-BDB7567E08D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304058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D545F-7DE8-4691-A0B8-BDB7567E08D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106715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D545F-7DE8-4691-A0B8-BDB7567E08D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251046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D545F-7DE8-4691-A0B8-BDB7567E08D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173863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FD545F-7DE8-4691-A0B8-BDB7567E08D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423802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FD545F-7DE8-4691-A0B8-BDB7567E08D9}"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293635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FD545F-7DE8-4691-A0B8-BDB7567E08D9}"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2549233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FD545F-7DE8-4691-A0B8-BDB7567E08D9}"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907122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D545F-7DE8-4691-A0B8-BDB7567E08D9}"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362330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FD545F-7DE8-4691-A0B8-BDB7567E08D9}"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233353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FD545F-7DE8-4691-A0B8-BDB7567E08D9}"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5BE29-DA00-422D-B9C9-75E67D1C8DD0}" type="slidenum">
              <a:rPr lang="en-US" smtClean="0"/>
              <a:t>‹#›</a:t>
            </a:fld>
            <a:endParaRPr lang="en-US"/>
          </a:p>
        </p:txBody>
      </p:sp>
    </p:spTree>
    <p:extLst>
      <p:ext uri="{BB962C8B-B14F-4D97-AF65-F5344CB8AC3E}">
        <p14:creationId xmlns:p14="http://schemas.microsoft.com/office/powerpoint/2010/main" val="115679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D545F-7DE8-4691-A0B8-BDB7567E08D9}" type="datetimeFigureOut">
              <a:rPr lang="en-US" smtClean="0"/>
              <a:t>9/20/2017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5BE29-DA00-422D-B9C9-75E67D1C8DD0}" type="slidenum">
              <a:rPr lang="en-US" smtClean="0"/>
              <a:t>‹#›</a:t>
            </a:fld>
            <a:endParaRPr lang="en-US"/>
          </a:p>
        </p:txBody>
      </p:sp>
    </p:spTree>
    <p:extLst>
      <p:ext uri="{BB962C8B-B14F-4D97-AF65-F5344CB8AC3E}">
        <p14:creationId xmlns:p14="http://schemas.microsoft.com/office/powerpoint/2010/main" val="7612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a:solidFill>
                  <a:schemeClr val="bg1"/>
                </a:solidFill>
                <a:latin typeface="Stencil" panose="040409050D0802020404" pitchFamily="82" charset="0"/>
              </a:rPr>
              <a:t>YOYO</a:t>
            </a:r>
          </a:p>
        </p:txBody>
      </p:sp>
      <p:sp>
        <p:nvSpPr>
          <p:cNvPr id="3" name="Content Placeholder 2"/>
          <p:cNvSpPr>
            <a:spLocks noGrp="1"/>
          </p:cNvSpPr>
          <p:nvPr>
            <p:ph idx="1"/>
          </p:nvPr>
        </p:nvSpPr>
        <p:spPr>
          <a:xfrm>
            <a:off x="838200" y="1690688"/>
            <a:ext cx="10515600" cy="4946698"/>
          </a:xfrm>
        </p:spPr>
        <p:txBody>
          <a:bodyPr>
            <a:noAutofit/>
          </a:bodyPr>
          <a:lstStyle/>
          <a:p>
            <a:pPr marL="0" indent="0">
              <a:buNone/>
            </a:pPr>
            <a:r>
              <a:rPr lang="en-US" sz="1800" dirty="0">
                <a:solidFill>
                  <a:schemeClr val="bg1"/>
                </a:solidFill>
                <a:latin typeface="Rockwell" panose="02060603020205020403" pitchFamily="18" charset="0"/>
              </a:rPr>
              <a:t>One rainy evening, Mr. Body killed 5 people at Clue Mansion. The people killed were Mrs. White, Mr. Green, Professor Plum, Colonel Mustard, and Ms. Scarlet. The murders took place in the kitchen, billiards room, conservatory, hall, and library. No two people were murdered with the same weapon. The weapons were candlestick, rope, revolver, knife, and lead pipe. From the clues given, try to determine the room in which each person was killed and the weapon used.</a:t>
            </a:r>
          </a:p>
          <a:p>
            <a:r>
              <a:rPr lang="en-US" sz="2000" dirty="0">
                <a:solidFill>
                  <a:schemeClr val="bg1"/>
                </a:solidFill>
                <a:latin typeface="Rockwell" panose="02060603020205020403" pitchFamily="18" charset="0"/>
              </a:rPr>
              <a:t>The murder with the lead pipe was not done in the hall or the library. </a:t>
            </a:r>
          </a:p>
          <a:p>
            <a:r>
              <a:rPr lang="en-US" sz="2000" dirty="0">
                <a:solidFill>
                  <a:schemeClr val="bg1"/>
                </a:solidFill>
                <a:latin typeface="Rockwell" panose="02060603020205020403" pitchFamily="18" charset="0"/>
              </a:rPr>
              <a:t>Mr. Green was not murdered in the kitchen.</a:t>
            </a:r>
          </a:p>
          <a:p>
            <a:r>
              <a:rPr lang="en-US" sz="2000" dirty="0">
                <a:solidFill>
                  <a:schemeClr val="bg1"/>
                </a:solidFill>
                <a:latin typeface="Rockwell" panose="02060603020205020403" pitchFamily="18" charset="0"/>
              </a:rPr>
              <a:t>The rope was not the murder weapon used in the library.</a:t>
            </a:r>
          </a:p>
          <a:p>
            <a:r>
              <a:rPr lang="en-US" sz="2000" dirty="0">
                <a:solidFill>
                  <a:schemeClr val="bg1"/>
                </a:solidFill>
                <a:latin typeface="Rockwell" panose="02060603020205020403" pitchFamily="18" charset="0"/>
              </a:rPr>
              <a:t>Neither Mrs. White nor Ms. Scarlet were murdered with the candlestick, the revolver, or the lead pipe.</a:t>
            </a:r>
          </a:p>
          <a:p>
            <a:r>
              <a:rPr lang="en-US" sz="2000" dirty="0">
                <a:solidFill>
                  <a:schemeClr val="bg1"/>
                </a:solidFill>
                <a:latin typeface="Rockwell" panose="02060603020205020403" pitchFamily="18" charset="0"/>
              </a:rPr>
              <a:t>The person who was murdered in the billiards room had just finished having dinner with Ms. Scarlet, Mr. Green, the person done in with the candlestick, and the victim of the rope.</a:t>
            </a:r>
          </a:p>
          <a:p>
            <a:r>
              <a:rPr lang="en-US" sz="2000" dirty="0">
                <a:solidFill>
                  <a:schemeClr val="bg1"/>
                </a:solidFill>
                <a:latin typeface="Rockwell" panose="02060603020205020403" pitchFamily="18" charset="0"/>
              </a:rPr>
              <a:t>Neither Mr. Green nor Professor Plum were killed with the lead pipe, in the hall, or in the library.</a:t>
            </a:r>
          </a:p>
        </p:txBody>
      </p:sp>
    </p:spTree>
    <p:extLst>
      <p:ext uri="{BB962C8B-B14F-4D97-AF65-F5344CB8AC3E}">
        <p14:creationId xmlns:p14="http://schemas.microsoft.com/office/powerpoint/2010/main" val="3948129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a:solidFill>
                  <a:schemeClr val="bg1"/>
                </a:solidFill>
                <a:latin typeface="Stencil" panose="040409050D0802020404" pitchFamily="82" charset="0"/>
              </a:rPr>
              <a:t>The Importance of Observations</a:t>
            </a:r>
          </a:p>
        </p:txBody>
      </p:sp>
      <p:sp>
        <p:nvSpPr>
          <p:cNvPr id="3" name="Content Placeholder 2"/>
          <p:cNvSpPr>
            <a:spLocks noGrp="1"/>
          </p:cNvSpPr>
          <p:nvPr>
            <p:ph idx="1"/>
          </p:nvPr>
        </p:nvSpPr>
        <p:spPr>
          <a:xfrm>
            <a:off x="838200" y="1825624"/>
            <a:ext cx="10515600" cy="4575175"/>
          </a:xfrm>
        </p:spPr>
        <p:txBody>
          <a:bodyPr>
            <a:normAutofit lnSpcReduction="10000"/>
          </a:bodyPr>
          <a:lstStyle/>
          <a:p>
            <a:r>
              <a:rPr lang="en-US" dirty="0">
                <a:solidFill>
                  <a:schemeClr val="bg1"/>
                </a:solidFill>
                <a:latin typeface="Rockwell" panose="02060603020205020403" pitchFamily="18" charset="0"/>
              </a:rPr>
              <a:t>One of the most importance tools of the forensic investigator is the ability to observe, interpret, and report observations</a:t>
            </a:r>
          </a:p>
          <a:p>
            <a:r>
              <a:rPr lang="en-US" b="1" dirty="0">
                <a:solidFill>
                  <a:srgbClr val="7030A0"/>
                </a:solidFill>
                <a:latin typeface="Rockwell" panose="02060603020205020403" pitchFamily="18" charset="0"/>
              </a:rPr>
              <a:t>Observation:</a:t>
            </a:r>
            <a:r>
              <a:rPr lang="en-US" dirty="0">
                <a:solidFill>
                  <a:srgbClr val="7030A0"/>
                </a:solidFill>
                <a:latin typeface="Rockwell" panose="02060603020205020403" pitchFamily="18" charset="0"/>
              </a:rPr>
              <a:t> </a:t>
            </a:r>
            <a:r>
              <a:rPr lang="en-US" dirty="0">
                <a:solidFill>
                  <a:schemeClr val="bg1"/>
                </a:solidFill>
                <a:latin typeface="Rockwell" panose="02060603020205020403" pitchFamily="18" charset="0"/>
              </a:rPr>
              <a:t>what a person perceived using his or her senses</a:t>
            </a:r>
            <a:endParaRPr lang="en-US" b="1" dirty="0">
              <a:solidFill>
                <a:schemeClr val="bg1"/>
              </a:solidFill>
              <a:latin typeface="Rockwell" panose="02060603020205020403" pitchFamily="18" charset="0"/>
            </a:endParaRPr>
          </a:p>
          <a:p>
            <a:r>
              <a:rPr lang="en-US" b="1" dirty="0">
                <a:solidFill>
                  <a:srgbClr val="7030A0"/>
                </a:solidFill>
                <a:latin typeface="Rockwell" panose="02060603020205020403" pitchFamily="18" charset="0"/>
              </a:rPr>
              <a:t>Perception: </a:t>
            </a:r>
            <a:r>
              <a:rPr lang="en-US" dirty="0">
                <a:solidFill>
                  <a:srgbClr val="7030A0"/>
                </a:solidFill>
                <a:latin typeface="Rockwell" panose="02060603020205020403" pitchFamily="18" charset="0"/>
              </a:rPr>
              <a:t> </a:t>
            </a:r>
            <a:r>
              <a:rPr lang="en-US" dirty="0">
                <a:solidFill>
                  <a:schemeClr val="bg1"/>
                </a:solidFill>
                <a:latin typeface="Rockwell" panose="02060603020205020403" pitchFamily="18" charset="0"/>
              </a:rPr>
              <a:t>interpreting info received from the senses, though it can be faulty and our brain will fill in missing information</a:t>
            </a:r>
            <a:r>
              <a:rPr lang="en-US" dirty="0"/>
              <a:t>. </a:t>
            </a:r>
          </a:p>
          <a:p>
            <a:r>
              <a:rPr lang="en-US" b="1" dirty="0">
                <a:solidFill>
                  <a:srgbClr val="7030A0"/>
                </a:solidFill>
                <a:latin typeface="Rockwell" panose="02060603020205020403" pitchFamily="18" charset="0"/>
              </a:rPr>
              <a:t>Eyewitness:</a:t>
            </a:r>
            <a:r>
              <a:rPr lang="en-US" b="1" dirty="0">
                <a:solidFill>
                  <a:schemeClr val="bg1"/>
                </a:solidFill>
                <a:latin typeface="Rockwell" panose="02060603020205020403" pitchFamily="18" charset="0"/>
              </a:rPr>
              <a:t> </a:t>
            </a:r>
            <a:r>
              <a:rPr lang="en-US" dirty="0">
                <a:solidFill>
                  <a:schemeClr val="bg1"/>
                </a:solidFill>
                <a:latin typeface="Rockwell" panose="02060603020205020403" pitchFamily="18" charset="0"/>
              </a:rPr>
              <a:t>a person who has seen someone or something and can communicate these facts</a:t>
            </a:r>
          </a:p>
          <a:p>
            <a:r>
              <a:rPr lang="en-US" b="1" dirty="0">
                <a:solidFill>
                  <a:srgbClr val="7030A0"/>
                </a:solidFill>
                <a:latin typeface="Rockwell" panose="02060603020205020403" pitchFamily="18" charset="0"/>
              </a:rPr>
              <a:t>Logical:</a:t>
            </a:r>
            <a:r>
              <a:rPr lang="en-US" b="1" dirty="0">
                <a:solidFill>
                  <a:schemeClr val="bg1"/>
                </a:solidFill>
                <a:latin typeface="Rockwell" panose="02060603020205020403" pitchFamily="18" charset="0"/>
              </a:rPr>
              <a:t> </a:t>
            </a:r>
            <a:r>
              <a:rPr lang="en-US" dirty="0">
                <a:solidFill>
                  <a:schemeClr val="bg1"/>
                </a:solidFill>
                <a:latin typeface="Rockwell" panose="02060603020205020403" pitchFamily="18" charset="0"/>
              </a:rPr>
              <a:t>conclusions drawn from assumptions and known facts</a:t>
            </a:r>
          </a:p>
        </p:txBody>
      </p:sp>
    </p:spTree>
    <p:extLst>
      <p:ext uri="{BB962C8B-B14F-4D97-AF65-F5344CB8AC3E}">
        <p14:creationId xmlns:p14="http://schemas.microsoft.com/office/powerpoint/2010/main" val="992435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alpha val="80000"/>
            </a:srgbClr>
          </a:solidFill>
        </p:spPr>
        <p:txBody>
          <a:bodyPr/>
          <a:lstStyle/>
          <a:p>
            <a:r>
              <a:rPr lang="en-US" dirty="0">
                <a:solidFill>
                  <a:schemeClr val="bg1"/>
                </a:solidFill>
                <a:latin typeface="Stencil" panose="040409050D0802020404" pitchFamily="82" charset="0"/>
              </a:rPr>
              <a:t>What does this say?</a:t>
            </a:r>
          </a:p>
        </p:txBody>
      </p:sp>
      <p:sp>
        <p:nvSpPr>
          <p:cNvPr id="4" name="Title 1"/>
          <p:cNvSpPr txBox="1">
            <a:spLocks/>
          </p:cNvSpPr>
          <p:nvPr/>
        </p:nvSpPr>
        <p:spPr>
          <a:xfrm>
            <a:off x="0" y="2682307"/>
            <a:ext cx="12192000" cy="1325563"/>
          </a:xfrm>
          <a:prstGeom prst="rect">
            <a:avLst/>
          </a:prstGeom>
          <a:solidFill>
            <a:schemeClr val="bg1">
              <a:alpha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1500" dirty="0">
                <a:latin typeface="Rockwell" panose="02060603020205020403" pitchFamily="18" charset="0"/>
              </a:rPr>
              <a:t>RJQLQCX LS EUN</a:t>
            </a:r>
          </a:p>
        </p:txBody>
      </p:sp>
      <p:sp>
        <p:nvSpPr>
          <p:cNvPr id="5" name="Rectangle 4"/>
          <p:cNvSpPr/>
          <p:nvPr/>
        </p:nvSpPr>
        <p:spPr>
          <a:xfrm>
            <a:off x="0" y="3345088"/>
            <a:ext cx="12192000" cy="1002941"/>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976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3.7037E-7 L 0 0.25 " pathEditMode="relative" rAng="0" ptsTypes="AA">
                                      <p:cBhvr>
                                        <p:cTn id="6" dur="2000" fill="hold"/>
                                        <p:tgtEl>
                                          <p:spTgt spid="5"/>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a:solidFill>
                  <a:schemeClr val="bg1"/>
                </a:solidFill>
                <a:latin typeface="Stencil" panose="040409050D0802020404" pitchFamily="82" charset="0"/>
              </a:rPr>
              <a:t>Can you…say the COLOR of the word and NOT the word itself?</a:t>
            </a:r>
          </a:p>
        </p:txBody>
      </p:sp>
      <p:sp>
        <p:nvSpPr>
          <p:cNvPr id="4" name="Rectangle 3"/>
          <p:cNvSpPr/>
          <p:nvPr/>
        </p:nvSpPr>
        <p:spPr>
          <a:xfrm>
            <a:off x="5513310" y="2123825"/>
            <a:ext cx="1838965" cy="830997"/>
          </a:xfrm>
          <a:prstGeom prst="rect">
            <a:avLst/>
          </a:prstGeom>
          <a:noFill/>
        </p:spPr>
        <p:txBody>
          <a:bodyPr wrap="none" lIns="91440" tIns="45720" rIns="91440" bIns="45720">
            <a:spAutoFit/>
          </a:bodyPr>
          <a:lstStyle/>
          <a:p>
            <a:pPr algn="ctr"/>
            <a:r>
              <a:rPr lang="en-US" sz="4800" b="1" cap="none" spc="0" dirty="0">
                <a:ln w="0"/>
                <a:solidFill>
                  <a:srgbClr val="00B050"/>
                </a:solidFill>
                <a:effectLst>
                  <a:outerShdw blurRad="38100" dist="19050" dir="2700000" algn="tl" rotWithShape="0">
                    <a:schemeClr val="dk1">
                      <a:alpha val="40000"/>
                    </a:schemeClr>
                  </a:outerShdw>
                </a:effectLst>
                <a:latin typeface="Rockwell" panose="02060603020205020403" pitchFamily="18" charset="0"/>
              </a:rPr>
              <a:t>BLUE</a:t>
            </a:r>
          </a:p>
        </p:txBody>
      </p:sp>
      <p:sp>
        <p:nvSpPr>
          <p:cNvPr id="5" name="Rectangle 4"/>
          <p:cNvSpPr/>
          <p:nvPr/>
        </p:nvSpPr>
        <p:spPr>
          <a:xfrm>
            <a:off x="7519594" y="2123825"/>
            <a:ext cx="2908360" cy="830997"/>
          </a:xfrm>
          <a:prstGeom prst="rect">
            <a:avLst/>
          </a:prstGeom>
          <a:noFill/>
        </p:spPr>
        <p:txBody>
          <a:bodyPr wrap="none" lIns="91440" tIns="45720" rIns="91440" bIns="45720">
            <a:spAutoFit/>
          </a:bodyPr>
          <a:lstStyle/>
          <a:p>
            <a:pPr algn="ctr"/>
            <a:r>
              <a:rPr lang="en-US" sz="4800" b="1" cap="none" spc="0" dirty="0">
                <a:ln w="0"/>
                <a:solidFill>
                  <a:srgbClr val="7030A0"/>
                </a:solidFill>
                <a:effectLst>
                  <a:outerShdw blurRad="38100" dist="19050" dir="2700000" algn="tl" rotWithShape="0">
                    <a:schemeClr val="dk1">
                      <a:alpha val="40000"/>
                    </a:schemeClr>
                  </a:outerShdw>
                </a:effectLst>
                <a:latin typeface="Rockwell" panose="02060603020205020403" pitchFamily="18" charset="0"/>
              </a:rPr>
              <a:t>YELLOW</a:t>
            </a:r>
          </a:p>
        </p:txBody>
      </p:sp>
      <p:sp>
        <p:nvSpPr>
          <p:cNvPr id="6" name="Rectangle 5"/>
          <p:cNvSpPr/>
          <p:nvPr/>
        </p:nvSpPr>
        <p:spPr>
          <a:xfrm>
            <a:off x="10401911" y="2123825"/>
            <a:ext cx="1537600" cy="830997"/>
          </a:xfrm>
          <a:prstGeom prst="rect">
            <a:avLst/>
          </a:prstGeom>
          <a:noFill/>
        </p:spPr>
        <p:txBody>
          <a:bodyPr wrap="none" lIns="91440" tIns="45720" rIns="91440" bIns="45720">
            <a:spAutoFit/>
          </a:bodyPr>
          <a:lstStyle/>
          <a:p>
            <a:pPr algn="ctr"/>
            <a:r>
              <a:rPr lang="en-US" sz="4800" b="1" cap="none" spc="0" dirty="0">
                <a:ln w="0"/>
                <a:solidFill>
                  <a:srgbClr val="FFFF00"/>
                </a:solidFill>
                <a:effectLst>
                  <a:outerShdw blurRad="38100" dist="19050" dir="2700000" algn="tl" rotWithShape="0">
                    <a:schemeClr val="dk1">
                      <a:alpha val="40000"/>
                    </a:schemeClr>
                  </a:outerShdw>
                </a:effectLst>
                <a:latin typeface="Rockwell" panose="02060603020205020403" pitchFamily="18" charset="0"/>
              </a:rPr>
              <a:t>RED</a:t>
            </a:r>
          </a:p>
        </p:txBody>
      </p:sp>
      <p:sp>
        <p:nvSpPr>
          <p:cNvPr id="7" name="Rectangle 6"/>
          <p:cNvSpPr/>
          <p:nvPr/>
        </p:nvSpPr>
        <p:spPr>
          <a:xfrm>
            <a:off x="147342" y="2879153"/>
            <a:ext cx="2460930" cy="830997"/>
          </a:xfrm>
          <a:prstGeom prst="rect">
            <a:avLst/>
          </a:prstGeom>
          <a:noFill/>
        </p:spPr>
        <p:txBody>
          <a:bodyPr wrap="none" lIns="91440" tIns="45720" rIns="91440" bIns="45720">
            <a:spAutoFit/>
          </a:bodyPr>
          <a:lstStyle/>
          <a:p>
            <a:pPr algn="ctr"/>
            <a:r>
              <a:rPr lang="en-US" sz="4800" b="1" cap="none" spc="0" dirty="0">
                <a:ln w="0"/>
                <a:solidFill>
                  <a:schemeClr val="accent2"/>
                </a:solidFill>
                <a:effectLst>
                  <a:outerShdw blurRad="38100" dist="19050" dir="2700000" algn="tl" rotWithShape="0">
                    <a:schemeClr val="dk1">
                      <a:alpha val="40000"/>
                    </a:schemeClr>
                  </a:outerShdw>
                </a:effectLst>
                <a:latin typeface="Rockwell" panose="02060603020205020403" pitchFamily="18" charset="0"/>
              </a:rPr>
              <a:t>GREEN</a:t>
            </a:r>
          </a:p>
        </p:txBody>
      </p:sp>
      <p:sp>
        <p:nvSpPr>
          <p:cNvPr id="8" name="Rectangle 7"/>
          <p:cNvSpPr/>
          <p:nvPr/>
        </p:nvSpPr>
        <p:spPr>
          <a:xfrm>
            <a:off x="107968" y="2148662"/>
            <a:ext cx="3005951" cy="830997"/>
          </a:xfrm>
          <a:prstGeom prst="rect">
            <a:avLst/>
          </a:prstGeom>
          <a:noFill/>
        </p:spPr>
        <p:txBody>
          <a:bodyPr wrap="none" lIns="91440" tIns="45720" rIns="91440" bIns="45720">
            <a:spAutoFit/>
          </a:bodyPr>
          <a:lstStyle/>
          <a:p>
            <a:pPr algn="ctr"/>
            <a:r>
              <a:rPr lang="en-US" sz="4800" b="1" cap="none" spc="0" dirty="0">
                <a:ln w="0"/>
                <a:solidFill>
                  <a:srgbClr val="00B0F0"/>
                </a:solidFill>
                <a:effectLst>
                  <a:outerShdw blurRad="38100" dist="19050" dir="2700000" algn="tl" rotWithShape="0">
                    <a:schemeClr val="dk1">
                      <a:alpha val="40000"/>
                    </a:schemeClr>
                  </a:outerShdw>
                </a:effectLst>
                <a:latin typeface="Rockwell" panose="02060603020205020403" pitchFamily="18" charset="0"/>
              </a:rPr>
              <a:t>ORANGE</a:t>
            </a:r>
          </a:p>
        </p:txBody>
      </p:sp>
      <p:sp>
        <p:nvSpPr>
          <p:cNvPr id="9" name="Rectangle 8"/>
          <p:cNvSpPr/>
          <p:nvPr/>
        </p:nvSpPr>
        <p:spPr>
          <a:xfrm>
            <a:off x="6912902" y="2855979"/>
            <a:ext cx="2678938" cy="830997"/>
          </a:xfrm>
          <a:prstGeom prst="rect">
            <a:avLst/>
          </a:prstGeom>
          <a:noFill/>
        </p:spPr>
        <p:txBody>
          <a:bodyPr wrap="none" lIns="91440" tIns="45720" rIns="91440" bIns="45720">
            <a:spAutoFit/>
          </a:bodyPr>
          <a:lstStyle/>
          <a:p>
            <a:pPr algn="ctr"/>
            <a:r>
              <a:rPr lang="en-US" sz="4800" b="1" cap="none" spc="0" dirty="0">
                <a:ln w="0"/>
                <a:solidFill>
                  <a:srgbClr val="663300"/>
                </a:solidFill>
                <a:effectLst>
                  <a:outerShdw blurRad="38100" dist="19050" dir="2700000" algn="tl" rotWithShape="0">
                    <a:schemeClr val="dk1">
                      <a:alpha val="40000"/>
                    </a:schemeClr>
                  </a:outerShdw>
                </a:effectLst>
                <a:latin typeface="Rockwell" panose="02060603020205020403" pitchFamily="18" charset="0"/>
              </a:rPr>
              <a:t>PURPLE</a:t>
            </a:r>
          </a:p>
        </p:txBody>
      </p:sp>
      <p:sp>
        <p:nvSpPr>
          <p:cNvPr id="10" name="Rectangle 9"/>
          <p:cNvSpPr/>
          <p:nvPr/>
        </p:nvSpPr>
        <p:spPr>
          <a:xfrm>
            <a:off x="2582444" y="2855979"/>
            <a:ext cx="2623731" cy="830997"/>
          </a:xfrm>
          <a:prstGeom prst="rect">
            <a:avLst/>
          </a:prstGeom>
          <a:noFill/>
        </p:spPr>
        <p:txBody>
          <a:bodyPr wrap="none" lIns="91440" tIns="45720" rIns="91440" bIns="45720">
            <a:spAutoFit/>
          </a:bodyPr>
          <a:lstStyle/>
          <a:p>
            <a:pPr algn="ctr"/>
            <a:r>
              <a:rPr lang="en-US" sz="4800" b="1" cap="none" spc="0" dirty="0">
                <a:ln w="0"/>
                <a:solidFill>
                  <a:schemeClr val="bg1"/>
                </a:solidFill>
                <a:effectLst>
                  <a:outerShdw blurRad="38100" dist="19050" dir="2700000" algn="tl" rotWithShape="0">
                    <a:schemeClr val="dk1">
                      <a:alpha val="40000"/>
                    </a:schemeClr>
                  </a:outerShdw>
                </a:effectLst>
                <a:latin typeface="Rockwell" panose="02060603020205020403" pitchFamily="18" charset="0"/>
              </a:rPr>
              <a:t>BROWN</a:t>
            </a:r>
          </a:p>
        </p:txBody>
      </p:sp>
      <p:sp>
        <p:nvSpPr>
          <p:cNvPr id="11" name="Rectangle 10"/>
          <p:cNvSpPr/>
          <p:nvPr/>
        </p:nvSpPr>
        <p:spPr>
          <a:xfrm>
            <a:off x="3122399" y="2165238"/>
            <a:ext cx="2390911" cy="830997"/>
          </a:xfrm>
          <a:prstGeom prst="rect">
            <a:avLst/>
          </a:prstGeom>
          <a:noFill/>
        </p:spPr>
        <p:txBody>
          <a:bodyPr wrap="none" lIns="91440" tIns="45720" rIns="91440" bIns="45720">
            <a:spAutoFit/>
          </a:bodyPr>
          <a:lstStyle/>
          <a:p>
            <a:pPr algn="ctr"/>
            <a:r>
              <a:rPr lang="en-US" sz="4800" b="1" dirty="0">
                <a:ln w="0"/>
                <a:solidFill>
                  <a:srgbClr val="FF0000"/>
                </a:solidFill>
                <a:effectLst>
                  <a:outerShdw blurRad="38100" dist="19050" dir="2700000" algn="tl" rotWithShape="0">
                    <a:schemeClr val="dk1">
                      <a:alpha val="40000"/>
                    </a:schemeClr>
                  </a:outerShdw>
                </a:effectLst>
                <a:latin typeface="Rockwell" panose="02060603020205020403" pitchFamily="18" charset="0"/>
              </a:rPr>
              <a:t>BLACK</a:t>
            </a:r>
            <a:endParaRPr lang="en-US" sz="4800" b="1" cap="none" spc="0" dirty="0">
              <a:ln w="0"/>
              <a:solidFill>
                <a:srgbClr val="FF0000"/>
              </a:solidFill>
              <a:effectLst>
                <a:outerShdw blurRad="38100" dist="19050" dir="2700000" algn="tl" rotWithShape="0">
                  <a:schemeClr val="dk1">
                    <a:alpha val="40000"/>
                  </a:schemeClr>
                </a:outerShdw>
              </a:effectLst>
              <a:latin typeface="Rockwell" panose="02060603020205020403" pitchFamily="18" charset="0"/>
            </a:endParaRPr>
          </a:p>
        </p:txBody>
      </p:sp>
      <p:sp>
        <p:nvSpPr>
          <p:cNvPr id="12" name="Rectangle 11"/>
          <p:cNvSpPr/>
          <p:nvPr/>
        </p:nvSpPr>
        <p:spPr>
          <a:xfrm>
            <a:off x="5154670" y="2876941"/>
            <a:ext cx="1838965" cy="830997"/>
          </a:xfrm>
          <a:prstGeom prst="rect">
            <a:avLst/>
          </a:prstGeom>
          <a:noFill/>
        </p:spPr>
        <p:txBody>
          <a:bodyPr wrap="none" lIns="91440" tIns="45720" rIns="91440" bIns="45720">
            <a:spAutoFit/>
          </a:bodyPr>
          <a:lstStyle/>
          <a:p>
            <a:pPr algn="ctr"/>
            <a:r>
              <a:rPr lang="en-US" sz="4800" b="1" cap="none" spc="0" dirty="0">
                <a:ln w="0"/>
                <a:solidFill>
                  <a:srgbClr val="FF0000"/>
                </a:solidFill>
                <a:effectLst>
                  <a:outerShdw blurRad="38100" dist="19050" dir="2700000" algn="tl" rotWithShape="0">
                    <a:schemeClr val="dk1">
                      <a:alpha val="40000"/>
                    </a:schemeClr>
                  </a:outerShdw>
                </a:effectLst>
                <a:latin typeface="Rockwell" panose="02060603020205020403" pitchFamily="18" charset="0"/>
              </a:rPr>
              <a:t>BLUE</a:t>
            </a:r>
          </a:p>
        </p:txBody>
      </p:sp>
      <p:sp>
        <p:nvSpPr>
          <p:cNvPr id="13" name="Rectangle 12"/>
          <p:cNvSpPr/>
          <p:nvPr/>
        </p:nvSpPr>
        <p:spPr>
          <a:xfrm>
            <a:off x="9462186" y="2823259"/>
            <a:ext cx="2460930" cy="830997"/>
          </a:xfrm>
          <a:prstGeom prst="rect">
            <a:avLst/>
          </a:prstGeom>
          <a:noFill/>
        </p:spPr>
        <p:txBody>
          <a:bodyPr wrap="none" lIns="91440" tIns="45720" rIns="91440" bIns="45720">
            <a:spAutoFit/>
          </a:bodyPr>
          <a:lstStyle/>
          <a:p>
            <a:pPr algn="ctr"/>
            <a:r>
              <a:rPr lang="en-US" sz="4800" b="1" cap="none" spc="0" dirty="0">
                <a:ln w="0"/>
                <a:solidFill>
                  <a:srgbClr val="00B0F0"/>
                </a:solidFill>
                <a:effectLst>
                  <a:outerShdw blurRad="38100" dist="19050" dir="2700000" algn="tl" rotWithShape="0">
                    <a:schemeClr val="dk1">
                      <a:alpha val="40000"/>
                    </a:schemeClr>
                  </a:outerShdw>
                </a:effectLst>
                <a:latin typeface="Rockwell" panose="02060603020205020403" pitchFamily="18" charset="0"/>
              </a:rPr>
              <a:t>GREEN</a:t>
            </a:r>
          </a:p>
        </p:txBody>
      </p:sp>
      <p:sp>
        <p:nvSpPr>
          <p:cNvPr id="14" name="Rectangle 13"/>
          <p:cNvSpPr/>
          <p:nvPr/>
        </p:nvSpPr>
        <p:spPr>
          <a:xfrm>
            <a:off x="229849" y="3613481"/>
            <a:ext cx="2390911" cy="830997"/>
          </a:xfrm>
          <a:prstGeom prst="rect">
            <a:avLst/>
          </a:prstGeom>
          <a:noFill/>
        </p:spPr>
        <p:txBody>
          <a:bodyPr wrap="none" lIns="91440" tIns="45720" rIns="91440" bIns="45720">
            <a:spAutoFit/>
          </a:bodyPr>
          <a:lstStyle/>
          <a:p>
            <a:pPr algn="ctr"/>
            <a:r>
              <a:rPr lang="en-US" sz="4800" b="1" cap="none" spc="0" dirty="0">
                <a:ln w="0"/>
                <a:solidFill>
                  <a:srgbClr val="FFFF00"/>
                </a:solidFill>
                <a:effectLst>
                  <a:outerShdw blurRad="38100" dist="19050" dir="2700000" algn="tl" rotWithShape="0">
                    <a:schemeClr val="dk1">
                      <a:alpha val="40000"/>
                    </a:schemeClr>
                  </a:outerShdw>
                </a:effectLst>
                <a:latin typeface="Rockwell" panose="02060603020205020403" pitchFamily="18" charset="0"/>
              </a:rPr>
              <a:t>BLACK</a:t>
            </a:r>
          </a:p>
        </p:txBody>
      </p:sp>
      <p:sp>
        <p:nvSpPr>
          <p:cNvPr id="15" name="Rectangle 14"/>
          <p:cNvSpPr/>
          <p:nvPr/>
        </p:nvSpPr>
        <p:spPr>
          <a:xfrm>
            <a:off x="2445530" y="3630056"/>
            <a:ext cx="2783876" cy="830997"/>
          </a:xfrm>
          <a:prstGeom prst="rect">
            <a:avLst/>
          </a:prstGeom>
          <a:noFill/>
        </p:spPr>
        <p:txBody>
          <a:bodyPr wrap="square" lIns="91440" tIns="45720" rIns="91440" bIns="45720">
            <a:spAutoFit/>
          </a:bodyPr>
          <a:lstStyle/>
          <a:p>
            <a:pPr algn="r"/>
            <a:r>
              <a:rPr lang="en-US" sz="4800" b="1" cap="none" spc="0" dirty="0">
                <a:ln w="0"/>
                <a:solidFill>
                  <a:srgbClr val="7030A0"/>
                </a:solidFill>
                <a:effectLst>
                  <a:outerShdw blurRad="38100" dist="19050" dir="2700000" algn="tl" rotWithShape="0">
                    <a:schemeClr val="dk1">
                      <a:alpha val="40000"/>
                    </a:schemeClr>
                  </a:outerShdw>
                </a:effectLst>
                <a:latin typeface="Rockwell" panose="02060603020205020403" pitchFamily="18" charset="0"/>
              </a:rPr>
              <a:t>BROWN</a:t>
            </a:r>
          </a:p>
        </p:txBody>
      </p:sp>
      <p:sp>
        <p:nvSpPr>
          <p:cNvPr id="16" name="Rectangle 15"/>
          <p:cNvSpPr/>
          <p:nvPr/>
        </p:nvSpPr>
        <p:spPr>
          <a:xfrm>
            <a:off x="5089311" y="3645563"/>
            <a:ext cx="2908360" cy="830997"/>
          </a:xfrm>
          <a:prstGeom prst="rect">
            <a:avLst/>
          </a:prstGeom>
          <a:noFill/>
        </p:spPr>
        <p:txBody>
          <a:bodyPr wrap="none" lIns="91440" tIns="45720" rIns="91440" bIns="45720">
            <a:spAutoFit/>
          </a:bodyPr>
          <a:lstStyle/>
          <a:p>
            <a:pPr algn="ctr"/>
            <a:r>
              <a:rPr lang="en-US" sz="4800" b="1" dirty="0">
                <a:ln w="0"/>
                <a:solidFill>
                  <a:srgbClr val="00B050"/>
                </a:solidFill>
                <a:effectLst>
                  <a:outerShdw blurRad="38100" dist="19050" dir="2700000" algn="tl" rotWithShape="0">
                    <a:schemeClr val="dk1">
                      <a:alpha val="40000"/>
                    </a:schemeClr>
                  </a:outerShdw>
                </a:effectLst>
                <a:latin typeface="Rockwell" panose="02060603020205020403" pitchFamily="18" charset="0"/>
              </a:rPr>
              <a:t>YELLOW</a:t>
            </a:r>
            <a:endParaRPr lang="en-US" sz="4800" b="1" cap="none" spc="0" dirty="0">
              <a:ln w="0"/>
              <a:solidFill>
                <a:srgbClr val="00B050"/>
              </a:solidFill>
              <a:effectLst>
                <a:outerShdw blurRad="38100" dist="19050" dir="2700000" algn="tl" rotWithShape="0">
                  <a:schemeClr val="dk1">
                    <a:alpha val="40000"/>
                  </a:schemeClr>
                </a:outerShdw>
              </a:effectLst>
              <a:latin typeface="Rockwell" panose="02060603020205020403" pitchFamily="18" charset="0"/>
            </a:endParaRPr>
          </a:p>
        </p:txBody>
      </p:sp>
      <p:sp>
        <p:nvSpPr>
          <p:cNvPr id="17" name="Rectangle 16"/>
          <p:cNvSpPr/>
          <p:nvPr/>
        </p:nvSpPr>
        <p:spPr>
          <a:xfrm>
            <a:off x="7900582" y="3649196"/>
            <a:ext cx="1537600" cy="830997"/>
          </a:xfrm>
          <a:prstGeom prst="rect">
            <a:avLst/>
          </a:prstGeom>
          <a:noFill/>
        </p:spPr>
        <p:txBody>
          <a:bodyPr wrap="none" lIns="91440" tIns="45720" rIns="91440" bIns="45720">
            <a:spAutoFit/>
          </a:bodyPr>
          <a:lstStyle/>
          <a:p>
            <a:pPr algn="ctr"/>
            <a:r>
              <a:rPr lang="en-US" sz="4800" b="1" cap="none" spc="0" dirty="0">
                <a:ln w="0"/>
                <a:solidFill>
                  <a:schemeClr val="bg1"/>
                </a:solidFill>
                <a:effectLst>
                  <a:outerShdw blurRad="38100" dist="19050" dir="2700000" algn="tl" rotWithShape="0">
                    <a:schemeClr val="dk1">
                      <a:alpha val="40000"/>
                    </a:schemeClr>
                  </a:outerShdw>
                </a:effectLst>
                <a:latin typeface="Rockwell" panose="02060603020205020403" pitchFamily="18" charset="0"/>
              </a:rPr>
              <a:t>RED</a:t>
            </a:r>
          </a:p>
        </p:txBody>
      </p:sp>
      <p:sp>
        <p:nvSpPr>
          <p:cNvPr id="18" name="Rectangle 17"/>
          <p:cNvSpPr/>
          <p:nvPr/>
        </p:nvSpPr>
        <p:spPr>
          <a:xfrm>
            <a:off x="9260573" y="3649196"/>
            <a:ext cx="2678938" cy="830997"/>
          </a:xfrm>
          <a:prstGeom prst="rect">
            <a:avLst/>
          </a:prstGeom>
          <a:noFill/>
        </p:spPr>
        <p:txBody>
          <a:bodyPr wrap="none" lIns="91440" tIns="45720" rIns="91440" bIns="45720">
            <a:spAutoFit/>
          </a:bodyPr>
          <a:lstStyle/>
          <a:p>
            <a:pPr algn="ctr"/>
            <a:r>
              <a:rPr lang="en-US" sz="4800" b="1" cap="none" spc="0" dirty="0">
                <a:ln w="0"/>
                <a:solidFill>
                  <a:schemeClr val="accent2"/>
                </a:solidFill>
                <a:effectLst>
                  <a:outerShdw blurRad="38100" dist="19050" dir="2700000" algn="tl" rotWithShape="0">
                    <a:schemeClr val="dk1">
                      <a:alpha val="40000"/>
                    </a:schemeClr>
                  </a:outerShdw>
                </a:effectLst>
                <a:latin typeface="Rockwell" panose="02060603020205020403" pitchFamily="18" charset="0"/>
              </a:rPr>
              <a:t>PURPLE</a:t>
            </a:r>
          </a:p>
        </p:txBody>
      </p:sp>
      <p:sp>
        <p:nvSpPr>
          <p:cNvPr id="23" name="Title 1"/>
          <p:cNvSpPr txBox="1">
            <a:spLocks/>
          </p:cNvSpPr>
          <p:nvPr/>
        </p:nvSpPr>
        <p:spPr>
          <a:xfrm>
            <a:off x="4557266" y="5532437"/>
            <a:ext cx="303377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Rockwell" panose="02060603020205020403" pitchFamily="18" charset="0"/>
              </a:rPr>
              <a:t>Stroop Test</a:t>
            </a:r>
          </a:p>
        </p:txBody>
      </p:sp>
    </p:spTree>
    <p:extLst>
      <p:ext uri="{BB962C8B-B14F-4D97-AF65-F5344CB8AC3E}">
        <p14:creationId xmlns:p14="http://schemas.microsoft.com/office/powerpoint/2010/main" val="68800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Brain ga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4853" y="397209"/>
            <a:ext cx="3573379" cy="1736391"/>
          </a:xfrm>
        </p:spPr>
        <p:txBody>
          <a:bodyPr>
            <a:normAutofit fontScale="90000"/>
          </a:bodyPr>
          <a:lstStyle/>
          <a:p>
            <a:r>
              <a:rPr lang="en-US" dirty="0">
                <a:latin typeface="Rockwell" panose="02060603020205020403" pitchFamily="18" charset="0"/>
              </a:rPr>
              <a:t>Are the 2 squares the same color?</a:t>
            </a:r>
          </a:p>
        </p:txBody>
      </p:sp>
    </p:spTree>
    <p:extLst>
      <p:ext uri="{BB962C8B-B14F-4D97-AF65-F5344CB8AC3E}">
        <p14:creationId xmlns:p14="http://schemas.microsoft.com/office/powerpoint/2010/main" val="1157058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Brain ga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4853" y="397209"/>
            <a:ext cx="1872915" cy="1736391"/>
          </a:xfrm>
        </p:spPr>
        <p:txBody>
          <a:bodyPr>
            <a:normAutofit/>
          </a:bodyPr>
          <a:lstStyle/>
          <a:p>
            <a:r>
              <a:rPr lang="en-US" b="1" dirty="0">
                <a:latin typeface="Rockwell" panose="02060603020205020403" pitchFamily="18" charset="0"/>
              </a:rPr>
              <a:t>YES!!!</a:t>
            </a:r>
          </a:p>
        </p:txBody>
      </p:sp>
      <p:sp>
        <p:nvSpPr>
          <p:cNvPr id="3" name="Rectangle 2"/>
          <p:cNvSpPr/>
          <p:nvPr/>
        </p:nvSpPr>
        <p:spPr>
          <a:xfrm>
            <a:off x="3753853" y="3048000"/>
            <a:ext cx="4764505" cy="86627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983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Image result for Brain ga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168"/>
            <a:ext cx="12192000" cy="692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278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601888"/>
            <a:ext cx="10515600" cy="1325563"/>
          </a:xfrm>
          <a:solidFill>
            <a:srgbClr val="7030A0"/>
          </a:solidFill>
        </p:spPr>
        <p:txBody>
          <a:bodyPr/>
          <a:lstStyle/>
          <a:p>
            <a:pPr algn="ctr"/>
            <a:r>
              <a:rPr lang="en-US" dirty="0">
                <a:solidFill>
                  <a:schemeClr val="bg1"/>
                </a:solidFill>
                <a:latin typeface="Stencil" panose="040409050D0802020404" pitchFamily="82" charset="0"/>
              </a:rPr>
              <a:t>Fact vs. Opinion Activity</a:t>
            </a:r>
          </a:p>
        </p:txBody>
      </p:sp>
    </p:spTree>
    <p:extLst>
      <p:ext uri="{BB962C8B-B14F-4D97-AF65-F5344CB8AC3E}">
        <p14:creationId xmlns:p14="http://schemas.microsoft.com/office/powerpoint/2010/main" val="2394974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a:solidFill>
                  <a:schemeClr val="bg1"/>
                </a:solidFill>
                <a:latin typeface="Stencil" panose="040409050D0802020404" pitchFamily="82" charset="0"/>
              </a:rPr>
              <a:t>YOYO answer</a:t>
            </a:r>
          </a:p>
        </p:txBody>
      </p:sp>
      <p:graphicFrame>
        <p:nvGraphicFramePr>
          <p:cNvPr id="4" name="Table 3"/>
          <p:cNvGraphicFramePr>
            <a:graphicFrameLocks noGrp="1"/>
          </p:cNvGraphicFramePr>
          <p:nvPr>
            <p:extLst/>
          </p:nvPr>
        </p:nvGraphicFramePr>
        <p:xfrm>
          <a:off x="1658730" y="2488322"/>
          <a:ext cx="8874540" cy="2743200"/>
        </p:xfrm>
        <a:graphic>
          <a:graphicData uri="http://schemas.openxmlformats.org/drawingml/2006/table">
            <a:tbl>
              <a:tblPr firstRow="1" bandRow="1">
                <a:tableStyleId>{5940675A-B579-460E-94D1-54222C63F5DA}</a:tableStyleId>
              </a:tblPr>
              <a:tblGrid>
                <a:gridCol w="2958180">
                  <a:extLst>
                    <a:ext uri="{9D8B030D-6E8A-4147-A177-3AD203B41FA5}">
                      <a16:colId xmlns:a16="http://schemas.microsoft.com/office/drawing/2014/main" val="3773454124"/>
                    </a:ext>
                  </a:extLst>
                </a:gridCol>
                <a:gridCol w="2958180">
                  <a:extLst>
                    <a:ext uri="{9D8B030D-6E8A-4147-A177-3AD203B41FA5}">
                      <a16:colId xmlns:a16="http://schemas.microsoft.com/office/drawing/2014/main" val="3987333905"/>
                    </a:ext>
                  </a:extLst>
                </a:gridCol>
                <a:gridCol w="2958180">
                  <a:extLst>
                    <a:ext uri="{9D8B030D-6E8A-4147-A177-3AD203B41FA5}">
                      <a16:colId xmlns:a16="http://schemas.microsoft.com/office/drawing/2014/main" val="2936338671"/>
                    </a:ext>
                  </a:extLst>
                </a:gridCol>
              </a:tblGrid>
              <a:tr h="370840">
                <a:tc>
                  <a:txBody>
                    <a:bodyPr/>
                    <a:lstStyle/>
                    <a:p>
                      <a:pPr algn="ctr"/>
                      <a:r>
                        <a:rPr lang="en-US" sz="2400" dirty="0">
                          <a:latin typeface="Stencil" panose="040409050D0802020404" pitchFamily="82" charset="0"/>
                        </a:rPr>
                        <a:t>Victim</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030A0"/>
                    </a:solidFill>
                  </a:tcPr>
                </a:tc>
                <a:tc>
                  <a:txBody>
                    <a:bodyPr/>
                    <a:lstStyle/>
                    <a:p>
                      <a:pPr algn="ctr"/>
                      <a:r>
                        <a:rPr lang="en-US" sz="2400" dirty="0">
                          <a:latin typeface="Stencil" panose="040409050D0802020404" pitchFamily="82" charset="0"/>
                        </a:rPr>
                        <a:t>Weapon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030A0"/>
                    </a:solidFill>
                  </a:tcPr>
                </a:tc>
                <a:tc>
                  <a:txBody>
                    <a:bodyPr/>
                    <a:lstStyle/>
                    <a:p>
                      <a:pPr algn="ctr"/>
                      <a:r>
                        <a:rPr lang="en-US" sz="2400" dirty="0">
                          <a:latin typeface="Stencil" panose="040409050D0802020404" pitchFamily="82" charset="0"/>
                        </a:rPr>
                        <a:t>Location</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3505705853"/>
                  </a:ext>
                </a:extLst>
              </a:tr>
              <a:tr h="370840">
                <a:tc>
                  <a:txBody>
                    <a:bodyPr/>
                    <a:lstStyle/>
                    <a:p>
                      <a:pPr algn="ctr"/>
                      <a:r>
                        <a:rPr lang="en-US" sz="2400" dirty="0">
                          <a:latin typeface="Rockwell" panose="02060603020205020403" pitchFamily="18" charset="0"/>
                        </a:rPr>
                        <a:t>Mrs.</a:t>
                      </a:r>
                      <a:r>
                        <a:rPr lang="en-US" sz="2400" baseline="0" dirty="0">
                          <a:latin typeface="Rockwell" panose="02060603020205020403" pitchFamily="18" charset="0"/>
                        </a:rPr>
                        <a:t> White</a:t>
                      </a:r>
                      <a:endParaRPr lang="en-US" sz="2400" dirty="0">
                        <a:latin typeface="Rockwell" panose="02060603020205020403"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rope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hall</a:t>
                      </a:r>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1178425"/>
                  </a:ext>
                </a:extLst>
              </a:tr>
              <a:tr h="370840">
                <a:tc>
                  <a:txBody>
                    <a:bodyPr/>
                    <a:lstStyle/>
                    <a:p>
                      <a:pPr algn="ctr"/>
                      <a:r>
                        <a:rPr lang="en-US" sz="2400" dirty="0">
                          <a:latin typeface="Rockwell" panose="02060603020205020403" pitchFamily="18" charset="0"/>
                        </a:rPr>
                        <a:t>Mr. Green</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revolver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conservatory</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4782455"/>
                  </a:ext>
                </a:extLst>
              </a:tr>
              <a:tr h="370840">
                <a:tc>
                  <a:txBody>
                    <a:bodyPr/>
                    <a:lstStyle/>
                    <a:p>
                      <a:pPr algn="ctr"/>
                      <a:r>
                        <a:rPr lang="en-US" sz="2400" dirty="0">
                          <a:latin typeface="Rockwell" panose="02060603020205020403" pitchFamily="18" charset="0"/>
                        </a:rPr>
                        <a:t>Professor Plum</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candlestick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kitchen</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3110494"/>
                  </a:ext>
                </a:extLst>
              </a:tr>
              <a:tr h="370840">
                <a:tc>
                  <a:txBody>
                    <a:bodyPr/>
                    <a:lstStyle/>
                    <a:p>
                      <a:pPr algn="ctr"/>
                      <a:r>
                        <a:rPr lang="en-US" sz="2400" dirty="0">
                          <a:latin typeface="Rockwell" panose="02060603020205020403" pitchFamily="18" charset="0"/>
                        </a:rPr>
                        <a:t>Colonel Mustard</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lead</a:t>
                      </a:r>
                      <a:r>
                        <a:rPr lang="en-US" sz="2400" baseline="0" dirty="0">
                          <a:latin typeface="Rockwell" panose="02060603020205020403" pitchFamily="18" charset="0"/>
                        </a:rPr>
                        <a:t> pipe</a:t>
                      </a:r>
                      <a:endParaRPr lang="en-US" sz="2400" dirty="0">
                        <a:latin typeface="Rockwell" panose="020606030202050204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billiards</a:t>
                      </a:r>
                      <a:r>
                        <a:rPr lang="en-US" sz="2400" baseline="0" dirty="0">
                          <a:latin typeface="Rockwell" panose="02060603020205020403" pitchFamily="18" charset="0"/>
                        </a:rPr>
                        <a:t> room</a:t>
                      </a:r>
                      <a:endParaRPr lang="en-US" sz="2400" dirty="0">
                        <a:latin typeface="Rockwell" panose="02060603020205020403"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26268322"/>
                  </a:ext>
                </a:extLst>
              </a:tr>
              <a:tr h="370840">
                <a:tc>
                  <a:txBody>
                    <a:bodyPr/>
                    <a:lstStyle/>
                    <a:p>
                      <a:pPr algn="ctr"/>
                      <a:r>
                        <a:rPr lang="en-US" sz="2400" dirty="0">
                          <a:latin typeface="Rockwell" panose="02060603020205020403" pitchFamily="18" charset="0"/>
                        </a:rPr>
                        <a:t>Ms.</a:t>
                      </a:r>
                      <a:r>
                        <a:rPr lang="en-US" sz="2400" baseline="0" dirty="0">
                          <a:latin typeface="Rockwell" panose="02060603020205020403" pitchFamily="18" charset="0"/>
                        </a:rPr>
                        <a:t> Scarlet</a:t>
                      </a:r>
                      <a:endParaRPr lang="en-US" sz="2400" dirty="0">
                        <a:latin typeface="Rockwell" panose="02060603020205020403"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knife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library</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6728862"/>
                  </a:ext>
                </a:extLst>
              </a:tr>
            </a:tbl>
          </a:graphicData>
        </a:graphic>
      </p:graphicFrame>
    </p:spTree>
    <p:extLst>
      <p:ext uri="{BB962C8B-B14F-4D97-AF65-F5344CB8AC3E}">
        <p14:creationId xmlns:p14="http://schemas.microsoft.com/office/powerpoint/2010/main" val="121113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a:solidFill>
                  <a:schemeClr val="bg1"/>
                </a:solidFill>
                <a:latin typeface="Stencil" panose="040409050D0802020404" pitchFamily="82" charset="0"/>
              </a:rPr>
              <a:t>YOYO answer</a:t>
            </a:r>
          </a:p>
        </p:txBody>
      </p:sp>
      <p:graphicFrame>
        <p:nvGraphicFramePr>
          <p:cNvPr id="4" name="Table 3"/>
          <p:cNvGraphicFramePr>
            <a:graphicFrameLocks noGrp="1"/>
          </p:cNvGraphicFramePr>
          <p:nvPr>
            <p:extLst>
              <p:ext uri="{D42A27DB-BD31-4B8C-83A1-F6EECF244321}">
                <p14:modId xmlns:p14="http://schemas.microsoft.com/office/powerpoint/2010/main" val="1869493384"/>
              </p:ext>
            </p:extLst>
          </p:nvPr>
        </p:nvGraphicFramePr>
        <p:xfrm>
          <a:off x="1658730" y="2488322"/>
          <a:ext cx="8874540" cy="2743200"/>
        </p:xfrm>
        <a:graphic>
          <a:graphicData uri="http://schemas.openxmlformats.org/drawingml/2006/table">
            <a:tbl>
              <a:tblPr firstRow="1" bandRow="1">
                <a:tableStyleId>{5940675A-B579-460E-94D1-54222C63F5DA}</a:tableStyleId>
              </a:tblPr>
              <a:tblGrid>
                <a:gridCol w="2958180">
                  <a:extLst>
                    <a:ext uri="{9D8B030D-6E8A-4147-A177-3AD203B41FA5}">
                      <a16:colId xmlns:a16="http://schemas.microsoft.com/office/drawing/2014/main" val="3773454124"/>
                    </a:ext>
                  </a:extLst>
                </a:gridCol>
                <a:gridCol w="2958180">
                  <a:extLst>
                    <a:ext uri="{9D8B030D-6E8A-4147-A177-3AD203B41FA5}">
                      <a16:colId xmlns:a16="http://schemas.microsoft.com/office/drawing/2014/main" val="3987333905"/>
                    </a:ext>
                  </a:extLst>
                </a:gridCol>
                <a:gridCol w="2958180">
                  <a:extLst>
                    <a:ext uri="{9D8B030D-6E8A-4147-A177-3AD203B41FA5}">
                      <a16:colId xmlns:a16="http://schemas.microsoft.com/office/drawing/2014/main" val="2936338671"/>
                    </a:ext>
                  </a:extLst>
                </a:gridCol>
              </a:tblGrid>
              <a:tr h="370840">
                <a:tc>
                  <a:txBody>
                    <a:bodyPr/>
                    <a:lstStyle/>
                    <a:p>
                      <a:pPr algn="ctr"/>
                      <a:r>
                        <a:rPr lang="en-US" sz="2400" dirty="0">
                          <a:latin typeface="Stencil" panose="040409050D0802020404" pitchFamily="82" charset="0"/>
                        </a:rPr>
                        <a:t>Victim</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030A0"/>
                    </a:solidFill>
                  </a:tcPr>
                </a:tc>
                <a:tc>
                  <a:txBody>
                    <a:bodyPr/>
                    <a:lstStyle/>
                    <a:p>
                      <a:pPr algn="ctr"/>
                      <a:r>
                        <a:rPr lang="en-US" sz="2400" dirty="0">
                          <a:latin typeface="Stencil" panose="040409050D0802020404" pitchFamily="82" charset="0"/>
                        </a:rPr>
                        <a:t>Weapon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030A0"/>
                    </a:solidFill>
                  </a:tcPr>
                </a:tc>
                <a:tc>
                  <a:txBody>
                    <a:bodyPr/>
                    <a:lstStyle/>
                    <a:p>
                      <a:pPr algn="ctr"/>
                      <a:r>
                        <a:rPr lang="en-US" sz="2400" dirty="0">
                          <a:latin typeface="Stencil" panose="040409050D0802020404" pitchFamily="82" charset="0"/>
                        </a:rPr>
                        <a:t>Location</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3505705853"/>
                  </a:ext>
                </a:extLst>
              </a:tr>
              <a:tr h="370840">
                <a:tc>
                  <a:txBody>
                    <a:bodyPr/>
                    <a:lstStyle/>
                    <a:p>
                      <a:pPr algn="ctr"/>
                      <a:r>
                        <a:rPr lang="en-US" sz="2400" dirty="0">
                          <a:latin typeface="Rockwell" panose="02060603020205020403" pitchFamily="18" charset="0"/>
                        </a:rPr>
                        <a:t>Mrs.</a:t>
                      </a:r>
                      <a:r>
                        <a:rPr lang="en-US" sz="2400" baseline="0" dirty="0">
                          <a:latin typeface="Rockwell" panose="02060603020205020403" pitchFamily="18" charset="0"/>
                        </a:rPr>
                        <a:t> White</a:t>
                      </a:r>
                      <a:endParaRPr lang="en-US" sz="2400" dirty="0">
                        <a:latin typeface="Rockwell" panose="02060603020205020403"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rope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hall</a:t>
                      </a:r>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1178425"/>
                  </a:ext>
                </a:extLst>
              </a:tr>
              <a:tr h="370840">
                <a:tc>
                  <a:txBody>
                    <a:bodyPr/>
                    <a:lstStyle/>
                    <a:p>
                      <a:pPr algn="ctr"/>
                      <a:r>
                        <a:rPr lang="en-US" sz="2400" dirty="0">
                          <a:latin typeface="Rockwell" panose="02060603020205020403" pitchFamily="18" charset="0"/>
                        </a:rPr>
                        <a:t>Mr. Green</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revolver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conservatory</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4782455"/>
                  </a:ext>
                </a:extLst>
              </a:tr>
              <a:tr h="370840">
                <a:tc>
                  <a:txBody>
                    <a:bodyPr/>
                    <a:lstStyle/>
                    <a:p>
                      <a:pPr algn="ctr"/>
                      <a:r>
                        <a:rPr lang="en-US" sz="2400" dirty="0">
                          <a:latin typeface="Rockwell" panose="02060603020205020403" pitchFamily="18" charset="0"/>
                        </a:rPr>
                        <a:t>Professor Plum</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candlestick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kitchen</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3110494"/>
                  </a:ext>
                </a:extLst>
              </a:tr>
              <a:tr h="370840">
                <a:tc>
                  <a:txBody>
                    <a:bodyPr/>
                    <a:lstStyle/>
                    <a:p>
                      <a:pPr algn="ctr"/>
                      <a:r>
                        <a:rPr lang="en-US" sz="2400" dirty="0">
                          <a:latin typeface="Rockwell" panose="02060603020205020403" pitchFamily="18" charset="0"/>
                        </a:rPr>
                        <a:t>Colonel Mustard</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lead</a:t>
                      </a:r>
                      <a:r>
                        <a:rPr lang="en-US" sz="2400" baseline="0" dirty="0">
                          <a:latin typeface="Rockwell" panose="02060603020205020403" pitchFamily="18" charset="0"/>
                        </a:rPr>
                        <a:t> pipe</a:t>
                      </a:r>
                      <a:endParaRPr lang="en-US" sz="2400" dirty="0">
                        <a:latin typeface="Rockwell" panose="020606030202050204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billiards</a:t>
                      </a:r>
                      <a:r>
                        <a:rPr lang="en-US" sz="2400" baseline="0" dirty="0">
                          <a:latin typeface="Rockwell" panose="02060603020205020403" pitchFamily="18" charset="0"/>
                        </a:rPr>
                        <a:t> room</a:t>
                      </a:r>
                      <a:endParaRPr lang="en-US" sz="2400" dirty="0">
                        <a:latin typeface="Rockwell" panose="02060603020205020403"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26268322"/>
                  </a:ext>
                </a:extLst>
              </a:tr>
              <a:tr h="370840">
                <a:tc>
                  <a:txBody>
                    <a:bodyPr/>
                    <a:lstStyle/>
                    <a:p>
                      <a:pPr algn="ctr"/>
                      <a:r>
                        <a:rPr lang="en-US" sz="2400" dirty="0">
                          <a:latin typeface="Rockwell" panose="02060603020205020403" pitchFamily="18" charset="0"/>
                        </a:rPr>
                        <a:t>Ms.</a:t>
                      </a:r>
                      <a:r>
                        <a:rPr lang="en-US" sz="2400" baseline="0" dirty="0">
                          <a:latin typeface="Rockwell" panose="02060603020205020403" pitchFamily="18" charset="0"/>
                        </a:rPr>
                        <a:t> Scarlet</a:t>
                      </a:r>
                      <a:endParaRPr lang="en-US" sz="2400" dirty="0">
                        <a:latin typeface="Rockwell" panose="02060603020205020403"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knife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400" dirty="0">
                          <a:latin typeface="Rockwell" panose="02060603020205020403" pitchFamily="18" charset="0"/>
                        </a:rPr>
                        <a:t>The library</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6728862"/>
                  </a:ext>
                </a:extLst>
              </a:tr>
            </a:tbl>
          </a:graphicData>
        </a:graphic>
      </p:graphicFrame>
    </p:spTree>
    <p:extLst>
      <p:ext uri="{BB962C8B-B14F-4D97-AF65-F5344CB8AC3E}">
        <p14:creationId xmlns:p14="http://schemas.microsoft.com/office/powerpoint/2010/main" val="148809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8978" y="1181686"/>
            <a:ext cx="10916529" cy="3151872"/>
          </a:xfrm>
          <a:solidFill>
            <a:srgbClr val="7030A0"/>
          </a:solidFill>
        </p:spPr>
        <p:txBody>
          <a:bodyPr>
            <a:normAutofit/>
          </a:bodyPr>
          <a:lstStyle/>
          <a:p>
            <a:r>
              <a:rPr lang="en-US" dirty="0">
                <a:latin typeface="Stencil" panose="040409050D0802020404" pitchFamily="82" charset="0"/>
              </a:rPr>
              <a:t>Aim: Challenge #1 &amp;</a:t>
            </a:r>
            <a:br>
              <a:rPr lang="en-US" dirty="0">
                <a:latin typeface="Stencil" panose="040409050D0802020404" pitchFamily="82" charset="0"/>
              </a:rPr>
            </a:br>
            <a:r>
              <a:rPr lang="en-US" dirty="0">
                <a:latin typeface="Stencil" panose="040409050D0802020404" pitchFamily="82" charset="0"/>
              </a:rPr>
              <a:t>The Importance of Observations</a:t>
            </a:r>
          </a:p>
        </p:txBody>
      </p:sp>
      <p:sp>
        <p:nvSpPr>
          <p:cNvPr id="3" name="Subtitle 2"/>
          <p:cNvSpPr>
            <a:spLocks noGrp="1"/>
          </p:cNvSpPr>
          <p:nvPr>
            <p:ph type="subTitle" idx="1"/>
          </p:nvPr>
        </p:nvSpPr>
        <p:spPr>
          <a:xfrm>
            <a:off x="618977" y="4333558"/>
            <a:ext cx="10916529" cy="477593"/>
          </a:xfrm>
          <a:solidFill>
            <a:schemeClr val="bg1"/>
          </a:solidFill>
        </p:spPr>
        <p:txBody>
          <a:bodyPr/>
          <a:lstStyle/>
          <a:p>
            <a:r>
              <a:rPr lang="en-US" dirty="0">
                <a:solidFill>
                  <a:srgbClr val="7030A0"/>
                </a:solidFill>
                <a:latin typeface="Stencil" panose="040409050D0802020404" pitchFamily="82" charset="0"/>
              </a:rPr>
              <a:t>Forensics – Scanlon/</a:t>
            </a:r>
            <a:r>
              <a:rPr lang="en-US" dirty="0" err="1">
                <a:solidFill>
                  <a:srgbClr val="7030A0"/>
                </a:solidFill>
                <a:latin typeface="Stencil" panose="040409050D0802020404" pitchFamily="82" charset="0"/>
              </a:rPr>
              <a:t>mammolito</a:t>
            </a:r>
            <a:endParaRPr lang="en-US" dirty="0">
              <a:solidFill>
                <a:srgbClr val="7030A0"/>
              </a:solidFill>
              <a:latin typeface="Stencil" panose="040409050D0802020404" pitchFamily="82" charset="0"/>
            </a:endParaRPr>
          </a:p>
        </p:txBody>
      </p:sp>
    </p:spTree>
    <p:extLst>
      <p:ext uri="{BB962C8B-B14F-4D97-AF65-F5344CB8AC3E}">
        <p14:creationId xmlns:p14="http://schemas.microsoft.com/office/powerpoint/2010/main" val="1210025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2031" r="32032"/>
          <a:stretch/>
        </p:blipFill>
        <p:spPr>
          <a:xfrm>
            <a:off x="-552450" y="0"/>
            <a:ext cx="6819900" cy="6858000"/>
          </a:xfrm>
        </p:spPr>
      </p:pic>
      <p:sp>
        <p:nvSpPr>
          <p:cNvPr id="2" name="Title 1"/>
          <p:cNvSpPr>
            <a:spLocks noGrp="1"/>
          </p:cNvSpPr>
          <p:nvPr>
            <p:ph type="title"/>
          </p:nvPr>
        </p:nvSpPr>
        <p:spPr>
          <a:xfrm>
            <a:off x="6457950" y="327025"/>
            <a:ext cx="5467350" cy="1844675"/>
          </a:xfrm>
        </p:spPr>
        <p:txBody>
          <a:bodyPr>
            <a:normAutofit/>
          </a:bodyPr>
          <a:lstStyle/>
          <a:p>
            <a:r>
              <a:rPr lang="en-US" dirty="0">
                <a:latin typeface="Rockwell" panose="02060603020205020403" pitchFamily="18" charset="0"/>
              </a:rPr>
              <a:t>Welcome you your first challenge!</a:t>
            </a:r>
          </a:p>
        </p:txBody>
      </p:sp>
      <p:sp>
        <p:nvSpPr>
          <p:cNvPr id="7" name="Title 1"/>
          <p:cNvSpPr txBox="1">
            <a:spLocks/>
          </p:cNvSpPr>
          <p:nvPr/>
        </p:nvSpPr>
        <p:spPr>
          <a:xfrm>
            <a:off x="6457950" y="1981200"/>
            <a:ext cx="5467350" cy="20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rgbClr val="FF0000"/>
                </a:solidFill>
                <a:latin typeface="Rockwell" panose="02060603020205020403" pitchFamily="18" charset="0"/>
              </a:rPr>
              <a:t>The Task</a:t>
            </a:r>
            <a:r>
              <a:rPr lang="en-US" sz="2400" dirty="0">
                <a:latin typeface="Rockwell" panose="02060603020205020403" pitchFamily="18" charset="0"/>
              </a:rPr>
              <a:t>: </a:t>
            </a:r>
          </a:p>
          <a:p>
            <a:pPr marL="342900" indent="-342900">
              <a:buFont typeface="Arial" panose="020B0604020202020204" pitchFamily="34" charset="0"/>
              <a:buChar char="•"/>
            </a:pPr>
            <a:r>
              <a:rPr lang="en-US" sz="2400" dirty="0">
                <a:latin typeface="Rockwell" panose="02060603020205020403" pitchFamily="18" charset="0"/>
              </a:rPr>
              <a:t>In groups of 4/5, build the tallest tower of Styrofoam cups in 5 minutes (you will have 1 minute to brainstorm as a team)</a:t>
            </a:r>
          </a:p>
        </p:txBody>
      </p:sp>
      <p:sp>
        <p:nvSpPr>
          <p:cNvPr id="8" name="Title 1"/>
          <p:cNvSpPr txBox="1">
            <a:spLocks/>
          </p:cNvSpPr>
          <p:nvPr/>
        </p:nvSpPr>
        <p:spPr>
          <a:xfrm>
            <a:off x="6457950" y="4076700"/>
            <a:ext cx="5467350" cy="217170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rgbClr val="FF0000"/>
                </a:solidFill>
                <a:latin typeface="Rockwell" panose="02060603020205020403" pitchFamily="18" charset="0"/>
              </a:rPr>
              <a:t>The Catch</a:t>
            </a:r>
            <a:r>
              <a:rPr lang="en-US" sz="2400" dirty="0">
                <a:latin typeface="Rockwell" panose="02060603020205020403" pitchFamily="18" charset="0"/>
              </a:rPr>
              <a:t>: </a:t>
            </a:r>
          </a:p>
          <a:p>
            <a:pPr marL="342900" indent="-342900">
              <a:buFont typeface="Arial" panose="020B0604020202020204" pitchFamily="34" charset="0"/>
              <a:buChar char="•"/>
            </a:pPr>
            <a:r>
              <a:rPr lang="en-US" sz="2400" dirty="0">
                <a:latin typeface="Rockwell" panose="02060603020205020403" pitchFamily="18" charset="0"/>
              </a:rPr>
              <a:t>You can only use the supplies given (6 cups, 5 pieces of string, 1 rubber band)</a:t>
            </a:r>
          </a:p>
          <a:p>
            <a:pPr marL="342900" indent="-342900">
              <a:buFont typeface="Arial" panose="020B0604020202020204" pitchFamily="34" charset="0"/>
              <a:buChar char="•"/>
            </a:pPr>
            <a:endParaRPr lang="en-US" sz="2400" dirty="0">
              <a:latin typeface="Rockwell" panose="02060603020205020403" pitchFamily="18" charset="0"/>
            </a:endParaRPr>
          </a:p>
          <a:p>
            <a:pPr marL="342900" indent="-342900">
              <a:buFont typeface="Arial" panose="020B0604020202020204" pitchFamily="34" charset="0"/>
              <a:buChar char="•"/>
            </a:pPr>
            <a:r>
              <a:rPr lang="en-US" sz="2400" dirty="0">
                <a:latin typeface="Rockwell" panose="02060603020205020403" pitchFamily="18" charset="0"/>
              </a:rPr>
              <a:t>You can only use one hand, and it CANNOT touch the cup</a:t>
            </a:r>
          </a:p>
        </p:txBody>
      </p:sp>
    </p:spTree>
    <p:extLst>
      <p:ext uri="{BB962C8B-B14F-4D97-AF65-F5344CB8AC3E}">
        <p14:creationId xmlns:p14="http://schemas.microsoft.com/office/powerpoint/2010/main" val="159450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132" y="2897309"/>
            <a:ext cx="10515600" cy="1325563"/>
          </a:xfrm>
          <a:solidFill>
            <a:srgbClr val="7030A0"/>
          </a:solidFill>
        </p:spPr>
        <p:txBody>
          <a:bodyPr/>
          <a:lstStyle/>
          <a:p>
            <a:pPr algn="ctr"/>
            <a:r>
              <a:rPr lang="en-US" dirty="0">
                <a:solidFill>
                  <a:schemeClr val="bg1"/>
                </a:solidFill>
                <a:latin typeface="Stencil" panose="040409050D0802020404" pitchFamily="82" charset="0"/>
              </a:rPr>
              <a:t>Cup Stacking Challenge Discussion</a:t>
            </a:r>
          </a:p>
        </p:txBody>
      </p:sp>
    </p:spTree>
    <p:extLst>
      <p:ext uri="{BB962C8B-B14F-4D97-AF65-F5344CB8AC3E}">
        <p14:creationId xmlns:p14="http://schemas.microsoft.com/office/powerpoint/2010/main" val="1117707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err="1">
                <a:solidFill>
                  <a:schemeClr val="bg1"/>
                </a:solidFill>
                <a:latin typeface="Stencil" panose="040409050D0802020404" pitchFamily="82" charset="0"/>
              </a:rPr>
              <a:t>Whodunnit</a:t>
            </a:r>
            <a:r>
              <a:rPr lang="en-US" dirty="0">
                <a:solidFill>
                  <a:schemeClr val="bg1"/>
                </a:solidFill>
                <a:latin typeface="Stencil" panose="040409050D0802020404" pitchFamily="82" charset="0"/>
              </a:rPr>
              <a:t> Video</a:t>
            </a:r>
          </a:p>
        </p:txBody>
      </p:sp>
      <p:sp>
        <p:nvSpPr>
          <p:cNvPr id="3" name="Content Placeholder 2"/>
          <p:cNvSpPr>
            <a:spLocks noGrp="1"/>
          </p:cNvSpPr>
          <p:nvPr>
            <p:ph idx="1"/>
          </p:nvPr>
        </p:nvSpPr>
        <p:spPr/>
        <p:txBody>
          <a:bodyPr/>
          <a:lstStyle/>
          <a:p>
            <a:r>
              <a:rPr lang="en-US" dirty="0">
                <a:solidFill>
                  <a:schemeClr val="bg1"/>
                </a:solidFill>
                <a:latin typeface="Rockwell" panose="02060603020205020403" pitchFamily="18" charset="0"/>
              </a:rPr>
              <a:t>https://www.youtube.com/watch?v=8-hapS2SPz4</a:t>
            </a:r>
          </a:p>
        </p:txBody>
      </p:sp>
    </p:spTree>
    <p:extLst>
      <p:ext uri="{BB962C8B-B14F-4D97-AF65-F5344CB8AC3E}">
        <p14:creationId xmlns:p14="http://schemas.microsoft.com/office/powerpoint/2010/main" val="203301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a:solidFill>
                  <a:schemeClr val="bg1"/>
                </a:solidFill>
                <a:latin typeface="Stencil" panose="040409050D0802020404" pitchFamily="82" charset="0"/>
              </a:rPr>
              <a:t>Brain Games witness Video</a:t>
            </a:r>
          </a:p>
        </p:txBody>
      </p:sp>
      <p:sp>
        <p:nvSpPr>
          <p:cNvPr id="3" name="Content Placeholder 2"/>
          <p:cNvSpPr>
            <a:spLocks noGrp="1"/>
          </p:cNvSpPr>
          <p:nvPr>
            <p:ph idx="1"/>
          </p:nvPr>
        </p:nvSpPr>
        <p:spPr/>
        <p:txBody>
          <a:bodyPr/>
          <a:lstStyle/>
          <a:p>
            <a:r>
              <a:rPr lang="en-US" dirty="0">
                <a:solidFill>
                  <a:schemeClr val="bg1"/>
                </a:solidFill>
                <a:latin typeface="Rockwell" panose="02060603020205020403" pitchFamily="18" charset="0"/>
              </a:rPr>
              <a:t>https://www.youtube.com/watch?v=RWO2UQ4MW7U</a:t>
            </a:r>
          </a:p>
          <a:p>
            <a:endParaRPr lang="en-US" dirty="0">
              <a:solidFill>
                <a:schemeClr val="bg1"/>
              </a:solidFill>
              <a:latin typeface="Rockwell" panose="02060603020205020403" pitchFamily="18" charset="0"/>
            </a:endParaRPr>
          </a:p>
        </p:txBody>
      </p:sp>
    </p:spTree>
    <p:extLst>
      <p:ext uri="{BB962C8B-B14F-4D97-AF65-F5344CB8AC3E}">
        <p14:creationId xmlns:p14="http://schemas.microsoft.com/office/powerpoint/2010/main" val="175402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a:solidFill>
                  <a:schemeClr val="bg1"/>
                </a:solidFill>
                <a:latin typeface="Stencil" panose="040409050D0802020404" pitchFamily="82" charset="0"/>
              </a:rPr>
              <a:t>YOYO</a:t>
            </a:r>
          </a:p>
        </p:txBody>
      </p:sp>
      <p:sp>
        <p:nvSpPr>
          <p:cNvPr id="3" name="Content Placeholder 2"/>
          <p:cNvSpPr>
            <a:spLocks noGrp="1"/>
          </p:cNvSpPr>
          <p:nvPr>
            <p:ph idx="1"/>
          </p:nvPr>
        </p:nvSpPr>
        <p:spPr>
          <a:xfrm>
            <a:off x="838200" y="1690688"/>
            <a:ext cx="10515600" cy="4946698"/>
          </a:xfrm>
        </p:spPr>
        <p:txBody>
          <a:bodyPr>
            <a:noAutofit/>
          </a:bodyPr>
          <a:lstStyle/>
          <a:p>
            <a:pPr marL="0" indent="0">
              <a:buNone/>
            </a:pPr>
            <a:r>
              <a:rPr lang="en-US" sz="1800" dirty="0">
                <a:solidFill>
                  <a:schemeClr val="bg1"/>
                </a:solidFill>
                <a:latin typeface="Rockwell" panose="02060603020205020403" pitchFamily="18" charset="0"/>
              </a:rPr>
              <a:t>One rainy evening, Mr. Body killed 5 people at Clue Mansion. The people killed were Mrs. White, Mr. Green, Professor Plum, Colonel Mustard, and Ms. Scarlet. The murders took place in the kitchen, billiards room, conservatory, hall, and library. No two people were murdered with the same weapon. The weapons were candlestick, rope, revolver, knife, and lead pipe. From the clues given, try to determine the room in which each person was killed and the weapon used.</a:t>
            </a:r>
          </a:p>
          <a:p>
            <a:r>
              <a:rPr lang="en-US" sz="2000" dirty="0">
                <a:solidFill>
                  <a:schemeClr val="bg1"/>
                </a:solidFill>
                <a:latin typeface="Rockwell" panose="02060603020205020403" pitchFamily="18" charset="0"/>
              </a:rPr>
              <a:t>The murder with the lead pipe was not done in the hall or the library. </a:t>
            </a:r>
          </a:p>
          <a:p>
            <a:r>
              <a:rPr lang="en-US" sz="2000" dirty="0">
                <a:solidFill>
                  <a:schemeClr val="bg1"/>
                </a:solidFill>
                <a:latin typeface="Rockwell" panose="02060603020205020403" pitchFamily="18" charset="0"/>
              </a:rPr>
              <a:t>Mr. Green was not murdered in the kitchen.</a:t>
            </a:r>
          </a:p>
          <a:p>
            <a:r>
              <a:rPr lang="en-US" sz="2000" dirty="0">
                <a:solidFill>
                  <a:schemeClr val="bg1"/>
                </a:solidFill>
                <a:latin typeface="Rockwell" panose="02060603020205020403" pitchFamily="18" charset="0"/>
              </a:rPr>
              <a:t>The rope was not the murder weapon used in the library.</a:t>
            </a:r>
          </a:p>
          <a:p>
            <a:r>
              <a:rPr lang="en-US" sz="2000" dirty="0">
                <a:solidFill>
                  <a:schemeClr val="bg1"/>
                </a:solidFill>
                <a:latin typeface="Rockwell" panose="02060603020205020403" pitchFamily="18" charset="0"/>
              </a:rPr>
              <a:t>Neither Mrs. White nor Ms. Scarlet were murdered with the candlestick, the revolver, or the lead pipe.</a:t>
            </a:r>
          </a:p>
          <a:p>
            <a:r>
              <a:rPr lang="en-US" sz="2000" dirty="0">
                <a:solidFill>
                  <a:schemeClr val="bg1"/>
                </a:solidFill>
                <a:latin typeface="Rockwell" panose="02060603020205020403" pitchFamily="18" charset="0"/>
              </a:rPr>
              <a:t>The person who was murdered in the billiards room had just finished having dinner with Ms. Scarlet, Mr. Green, the person done in with the candlestick, and the victim of the rope.</a:t>
            </a:r>
          </a:p>
          <a:p>
            <a:r>
              <a:rPr lang="en-US" sz="2000" dirty="0">
                <a:solidFill>
                  <a:schemeClr val="bg1"/>
                </a:solidFill>
                <a:latin typeface="Rockwell" panose="02060603020205020403" pitchFamily="18" charset="0"/>
              </a:rPr>
              <a:t>Neither Mr. Green nor Professor Plum were killed with the lead pipe, in the hall, or in the library.</a:t>
            </a:r>
          </a:p>
        </p:txBody>
      </p:sp>
    </p:spTree>
    <p:extLst>
      <p:ext uri="{BB962C8B-B14F-4D97-AF65-F5344CB8AC3E}">
        <p14:creationId xmlns:p14="http://schemas.microsoft.com/office/powerpoint/2010/main" val="229283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477107"/>
            <a:ext cx="12192000" cy="3151872"/>
          </a:xfrm>
          <a:solidFill>
            <a:srgbClr val="7030A0"/>
          </a:solidFill>
        </p:spPr>
        <p:txBody>
          <a:bodyPr>
            <a:normAutofit fontScale="90000"/>
          </a:bodyPr>
          <a:lstStyle/>
          <a:p>
            <a:r>
              <a:rPr lang="en-US" dirty="0">
                <a:latin typeface="Stencil" panose="040409050D0802020404" pitchFamily="82" charset="0"/>
              </a:rPr>
              <a:t>Aim: </a:t>
            </a:r>
            <a:br>
              <a:rPr lang="en-US" dirty="0">
                <a:latin typeface="Stencil" panose="040409050D0802020404" pitchFamily="82" charset="0"/>
              </a:rPr>
            </a:br>
            <a:r>
              <a:rPr lang="en-US" dirty="0">
                <a:latin typeface="Stencil" panose="040409050D0802020404" pitchFamily="82" charset="0"/>
              </a:rPr>
              <a:t>The Importance of Observations &amp; </a:t>
            </a:r>
            <a:br>
              <a:rPr lang="en-US" dirty="0">
                <a:latin typeface="Stencil" panose="040409050D0802020404" pitchFamily="82" charset="0"/>
              </a:rPr>
            </a:br>
            <a:r>
              <a:rPr lang="en-US" dirty="0">
                <a:latin typeface="Stencil" panose="040409050D0802020404" pitchFamily="82" charset="0"/>
              </a:rPr>
              <a:t>Fact vs. Opinion</a:t>
            </a:r>
          </a:p>
        </p:txBody>
      </p:sp>
      <p:sp>
        <p:nvSpPr>
          <p:cNvPr id="3" name="Subtitle 2"/>
          <p:cNvSpPr>
            <a:spLocks noGrp="1"/>
          </p:cNvSpPr>
          <p:nvPr>
            <p:ph type="subTitle" idx="1"/>
          </p:nvPr>
        </p:nvSpPr>
        <p:spPr>
          <a:xfrm>
            <a:off x="0" y="4628979"/>
            <a:ext cx="12192000" cy="477593"/>
          </a:xfrm>
          <a:solidFill>
            <a:schemeClr val="bg1"/>
          </a:solidFill>
        </p:spPr>
        <p:txBody>
          <a:bodyPr/>
          <a:lstStyle/>
          <a:p>
            <a:r>
              <a:rPr lang="en-US" dirty="0">
                <a:solidFill>
                  <a:srgbClr val="7030A0"/>
                </a:solidFill>
                <a:latin typeface="Stencil" panose="040409050D0802020404" pitchFamily="82" charset="0"/>
              </a:rPr>
              <a:t>Forensics – Scanlon/</a:t>
            </a:r>
            <a:r>
              <a:rPr lang="en-US" dirty="0" err="1">
                <a:solidFill>
                  <a:srgbClr val="7030A0"/>
                </a:solidFill>
                <a:latin typeface="Stencil" panose="040409050D0802020404" pitchFamily="82" charset="0"/>
              </a:rPr>
              <a:t>mammolito</a:t>
            </a:r>
            <a:endParaRPr lang="en-US" dirty="0">
              <a:solidFill>
                <a:srgbClr val="7030A0"/>
              </a:solidFill>
              <a:latin typeface="Stencil" panose="040409050D0802020404" pitchFamily="82" charset="0"/>
            </a:endParaRPr>
          </a:p>
        </p:txBody>
      </p:sp>
    </p:spTree>
    <p:extLst>
      <p:ext uri="{BB962C8B-B14F-4D97-AF65-F5344CB8AC3E}">
        <p14:creationId xmlns:p14="http://schemas.microsoft.com/office/powerpoint/2010/main" val="3538386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764</Words>
  <Application>Microsoft Office PowerPoint</Application>
  <PresentationFormat>Widescreen</PresentationFormat>
  <Paragraphs>98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Rockwell</vt:lpstr>
      <vt:lpstr>Stencil</vt:lpstr>
      <vt:lpstr>Office Theme</vt:lpstr>
      <vt:lpstr>YOYO</vt:lpstr>
      <vt:lpstr>YOYO answer</vt:lpstr>
      <vt:lpstr>Aim: Challenge #1 &amp; The Importance of Observations</vt:lpstr>
      <vt:lpstr>Welcome you your first challenge!</vt:lpstr>
      <vt:lpstr>Cup Stacking Challenge Discussion</vt:lpstr>
      <vt:lpstr>Whodunnit Video</vt:lpstr>
      <vt:lpstr>Brain Games witness Video</vt:lpstr>
      <vt:lpstr>YOYO</vt:lpstr>
      <vt:lpstr>Aim:  The Importance of Observations &amp;  Fact vs. Opinion</vt:lpstr>
      <vt:lpstr>The Importance of Observations</vt:lpstr>
      <vt:lpstr>What does this say?</vt:lpstr>
      <vt:lpstr>Can you…say the COLOR of the word and NOT the word itself?</vt:lpstr>
      <vt:lpstr>Are the 2 squares the same color?</vt:lpstr>
      <vt:lpstr>YES!!!</vt:lpstr>
      <vt:lpstr>PowerPoint Presentation</vt:lpstr>
      <vt:lpstr>Fact vs. Opinion Activity</vt:lpstr>
      <vt:lpstr>YOYO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YOYO</dc:title>
  <dc:creator>Lauren Scanlon</dc:creator>
  <cp:lastModifiedBy>Lauren Scanlon</cp:lastModifiedBy>
  <cp:revision>9</cp:revision>
  <dcterms:created xsi:type="dcterms:W3CDTF">2017-09-11T00:30:49Z</dcterms:created>
  <dcterms:modified xsi:type="dcterms:W3CDTF">2017-09-21T00:12:05Z</dcterms:modified>
</cp:coreProperties>
</file>